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69" r:id="rId4"/>
    <p:sldId id="259" r:id="rId5"/>
    <p:sldId id="266" r:id="rId6"/>
    <p:sldId id="267" r:id="rId7"/>
    <p:sldId id="268" r:id="rId8"/>
    <p:sldId id="271" r:id="rId9"/>
    <p:sldId id="264" r:id="rId10"/>
    <p:sldId id="272" r:id="rId11"/>
    <p:sldId id="273" r:id="rId12"/>
  </p:sldIdLst>
  <p:sldSz cx="12192000" cy="6858000"/>
  <p:notesSz cx="6858000" cy="9144000"/>
  <p:embeddedFontLst>
    <p:embeddedFont>
      <p:font typeface="Meiryo" panose="020B0604030504040204" pitchFamily="34" charset="-128"/>
      <p:regular r:id="rId14"/>
      <p:bold r:id="rId15"/>
      <p:italic r:id="rId16"/>
      <p:boldItalic r:id="rId17"/>
    </p:embeddedFont>
    <p:embeddedFont>
      <p:font typeface="Calibri" panose="020F0502020204030204" pitchFamily="34" charset="0"/>
      <p:regular r:id="rId18"/>
      <p:bold r:id="rId19"/>
      <p:italic r:id="rId20"/>
      <p:boldItalic r:id="rId21"/>
    </p:embeddedFont>
    <p:embeddedFont>
      <p:font typeface="Libre Franklin"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514">
          <p15:clr>
            <a:srgbClr val="A4A3A4"/>
          </p15:clr>
        </p15:guide>
        <p15:guide id="2" pos="3505">
          <p15:clr>
            <a:srgbClr val="A4A3A4"/>
          </p15:clr>
        </p15:guide>
        <p15:guide id="3" pos="4330">
          <p15:clr>
            <a:srgbClr val="A4A3A4"/>
          </p15:clr>
        </p15:guide>
        <p15:guide id="4" pos="5168">
          <p15:clr>
            <a:srgbClr val="A4A3A4"/>
          </p15:clr>
        </p15:guide>
        <p15:guide id="5" pos="6870">
          <p15:clr>
            <a:srgbClr val="A4A3A4"/>
          </p15:clr>
        </p15:guide>
        <p15:guide id="6" pos="684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130BB6-92E9-421C-97D3-7C48911B9853}" v="116" dt="2022-11-04T17:54:59.882"/>
    <p1510:client id="{28DC128C-A3C7-45AE-841C-972882DC9C32}" v="240" dt="2022-11-04T14:07:39.1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3514"/>
        <p:guide pos="3505"/>
        <p:guide pos="4330"/>
        <p:guide pos="5168"/>
        <p:guide pos="6870"/>
        <p:guide pos="6846"/>
      </p:guideLst>
    </p:cSldViewPr>
  </p:slide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shant Nair" userId="1f554bfffac29ae4" providerId="LiveId" clId="{19130BB6-92E9-421C-97D3-7C48911B9853}"/>
    <pc:docChg chg="undo custSel addSld delSld modSld sldOrd">
      <pc:chgData name="Prashant Nair" userId="1f554bfffac29ae4" providerId="LiveId" clId="{19130BB6-92E9-421C-97D3-7C48911B9853}" dt="2022-11-04T17:54:59.882" v="155" actId="207"/>
      <pc:docMkLst>
        <pc:docMk/>
      </pc:docMkLst>
      <pc:sldChg chg="modSp modAnim">
        <pc:chgData name="Prashant Nair" userId="1f554bfffac29ae4" providerId="LiveId" clId="{19130BB6-92E9-421C-97D3-7C48911B9853}" dt="2022-11-04T17:54:51.880" v="154" actId="207"/>
        <pc:sldMkLst>
          <pc:docMk/>
          <pc:sldMk cId="0" sldId="256"/>
        </pc:sldMkLst>
        <pc:spChg chg="mod">
          <ac:chgData name="Prashant Nair" userId="1f554bfffac29ae4" providerId="LiveId" clId="{19130BB6-92E9-421C-97D3-7C48911B9853}" dt="2022-11-04T17:54:51.880" v="154" actId="207"/>
          <ac:spMkLst>
            <pc:docMk/>
            <pc:sldMk cId="0" sldId="256"/>
            <ac:spMk id="2" creationId="{C0EA029D-AA3A-9C34-4EB2-4F4922E2A422}"/>
          </ac:spMkLst>
        </pc:spChg>
      </pc:sldChg>
      <pc:sldChg chg="del">
        <pc:chgData name="Prashant Nair" userId="1f554bfffac29ae4" providerId="LiveId" clId="{19130BB6-92E9-421C-97D3-7C48911B9853}" dt="2022-11-04T17:09:35.060" v="70" actId="47"/>
        <pc:sldMkLst>
          <pc:docMk/>
          <pc:sldMk cId="0" sldId="265"/>
        </pc:sldMkLst>
      </pc:sldChg>
      <pc:sldChg chg="addSp delSp modSp mod delAnim modAnim">
        <pc:chgData name="Prashant Nair" userId="1f554bfffac29ae4" providerId="LiveId" clId="{19130BB6-92E9-421C-97D3-7C48911B9853}" dt="2022-11-04T17:06:27.176" v="59" actId="1076"/>
        <pc:sldMkLst>
          <pc:docMk/>
          <pc:sldMk cId="0" sldId="268"/>
        </pc:sldMkLst>
        <pc:spChg chg="mod">
          <ac:chgData name="Prashant Nair" userId="1f554bfffac29ae4" providerId="LiveId" clId="{19130BB6-92E9-421C-97D3-7C48911B9853}" dt="2022-11-04T17:06:09.050" v="55" actId="1076"/>
          <ac:spMkLst>
            <pc:docMk/>
            <pc:sldMk cId="0" sldId="268"/>
            <ac:spMk id="3" creationId="{35BC0A02-AF6A-DF02-91F7-B2F6F0F0FCD4}"/>
          </ac:spMkLst>
        </pc:spChg>
        <pc:spChg chg="mod">
          <ac:chgData name="Prashant Nair" userId="1f554bfffac29ae4" providerId="LiveId" clId="{19130BB6-92E9-421C-97D3-7C48911B9853}" dt="2022-11-04T17:06:27.176" v="59" actId="1076"/>
          <ac:spMkLst>
            <pc:docMk/>
            <pc:sldMk cId="0" sldId="268"/>
            <ac:spMk id="5" creationId="{4C883765-0F60-5367-2C1F-E5B91C531FDB}"/>
          </ac:spMkLst>
        </pc:spChg>
        <pc:spChg chg="del mod">
          <ac:chgData name="Prashant Nair" userId="1f554bfffac29ae4" providerId="LiveId" clId="{19130BB6-92E9-421C-97D3-7C48911B9853}" dt="2022-11-04T17:06:02.491" v="54" actId="478"/>
          <ac:spMkLst>
            <pc:docMk/>
            <pc:sldMk cId="0" sldId="268"/>
            <ac:spMk id="330" creationId="{00000000-0000-0000-0000-000000000000}"/>
          </ac:spMkLst>
        </pc:spChg>
        <pc:spChg chg="del">
          <ac:chgData name="Prashant Nair" userId="1f554bfffac29ae4" providerId="LiveId" clId="{19130BB6-92E9-421C-97D3-7C48911B9853}" dt="2022-11-04T17:06:22.316" v="58" actId="478"/>
          <ac:spMkLst>
            <pc:docMk/>
            <pc:sldMk cId="0" sldId="268"/>
            <ac:spMk id="332" creationId="{00000000-0000-0000-0000-000000000000}"/>
          </ac:spMkLst>
        </pc:spChg>
        <pc:picChg chg="del">
          <ac:chgData name="Prashant Nair" userId="1f554bfffac29ae4" providerId="LiveId" clId="{19130BB6-92E9-421C-97D3-7C48911B9853}" dt="2022-11-04T17:01:08.753" v="8" actId="478"/>
          <ac:picMkLst>
            <pc:docMk/>
            <pc:sldMk cId="0" sldId="268"/>
            <ac:picMk id="2" creationId="{C6F92195-F1D3-3803-419D-D2B3F7948C70}"/>
          </ac:picMkLst>
        </pc:picChg>
        <pc:picChg chg="del">
          <ac:chgData name="Prashant Nair" userId="1f554bfffac29ae4" providerId="LiveId" clId="{19130BB6-92E9-421C-97D3-7C48911B9853}" dt="2022-11-04T17:01:10.621" v="9" actId="478"/>
          <ac:picMkLst>
            <pc:docMk/>
            <pc:sldMk cId="0" sldId="268"/>
            <ac:picMk id="4" creationId="{D0DFB998-8871-9708-F0BF-34EF35D99DFA}"/>
          </ac:picMkLst>
        </pc:picChg>
        <pc:picChg chg="add del mod">
          <ac:chgData name="Prashant Nair" userId="1f554bfffac29ae4" providerId="LiveId" clId="{19130BB6-92E9-421C-97D3-7C48911B9853}" dt="2022-11-04T17:05:53.389" v="51" actId="1076"/>
          <ac:picMkLst>
            <pc:docMk/>
            <pc:sldMk cId="0" sldId="268"/>
            <ac:picMk id="329" creationId="{00000000-0000-0000-0000-000000000000}"/>
          </ac:picMkLst>
        </pc:picChg>
        <pc:picChg chg="add del">
          <ac:chgData name="Prashant Nair" userId="1f554bfffac29ae4" providerId="LiveId" clId="{19130BB6-92E9-421C-97D3-7C48911B9853}" dt="2022-11-04T17:01:15.033" v="12" actId="478"/>
          <ac:picMkLst>
            <pc:docMk/>
            <pc:sldMk cId="0" sldId="268"/>
            <ac:picMk id="331" creationId="{00000000-0000-0000-0000-000000000000}"/>
          </ac:picMkLst>
        </pc:picChg>
      </pc:sldChg>
      <pc:sldChg chg="modSp mod modAnim">
        <pc:chgData name="Prashant Nair" userId="1f554bfffac29ae4" providerId="LiveId" clId="{19130BB6-92E9-421C-97D3-7C48911B9853}" dt="2022-11-04T17:08:26.144" v="68" actId="1076"/>
        <pc:sldMkLst>
          <pc:docMk/>
          <pc:sldMk cId="0" sldId="271"/>
        </pc:sldMkLst>
        <pc:spChg chg="mod">
          <ac:chgData name="Prashant Nair" userId="1f554bfffac29ae4" providerId="LiveId" clId="{19130BB6-92E9-421C-97D3-7C48911B9853}" dt="2022-11-04T17:07:18.373" v="61" actId="1076"/>
          <ac:spMkLst>
            <pc:docMk/>
            <pc:sldMk cId="0" sldId="271"/>
            <ac:spMk id="9" creationId="{5EDD4372-CD6C-5B94-5DB7-423A3EEF3DC4}"/>
          </ac:spMkLst>
        </pc:spChg>
        <pc:spChg chg="mod">
          <ac:chgData name="Prashant Nair" userId="1f554bfffac29ae4" providerId="LiveId" clId="{19130BB6-92E9-421C-97D3-7C48911B9853}" dt="2022-11-04T17:08:26.144" v="68" actId="1076"/>
          <ac:spMkLst>
            <pc:docMk/>
            <pc:sldMk cId="0" sldId="271"/>
            <ac:spMk id="20" creationId="{1A6F38AE-926B-671A-B531-91DB31FC9D08}"/>
          </ac:spMkLst>
        </pc:spChg>
      </pc:sldChg>
      <pc:sldChg chg="addSp modSp add mod modAnim">
        <pc:chgData name="Prashant Nair" userId="1f554bfffac29ae4" providerId="LiveId" clId="{19130BB6-92E9-421C-97D3-7C48911B9853}" dt="2022-11-04T17:49:11.599" v="87"/>
        <pc:sldMkLst>
          <pc:docMk/>
          <pc:sldMk cId="0" sldId="272"/>
        </pc:sldMkLst>
        <pc:spChg chg="mod">
          <ac:chgData name="Prashant Nair" userId="1f554bfffac29ae4" providerId="LiveId" clId="{19130BB6-92E9-421C-97D3-7C48911B9853}" dt="2022-11-04T17:41:54.305" v="83" actId="20577"/>
          <ac:spMkLst>
            <pc:docMk/>
            <pc:sldMk cId="0" sldId="272"/>
            <ac:spMk id="6" creationId="{3D812002-107E-C93B-35B4-72D5750AB742}"/>
          </ac:spMkLst>
        </pc:spChg>
        <pc:spChg chg="mod">
          <ac:chgData name="Prashant Nair" userId="1f554bfffac29ae4" providerId="LiveId" clId="{19130BB6-92E9-421C-97D3-7C48911B9853}" dt="2022-11-04T17:41:26.445" v="79" actId="6549"/>
          <ac:spMkLst>
            <pc:docMk/>
            <pc:sldMk cId="0" sldId="272"/>
            <ac:spMk id="327" creationId="{00000000-0000-0000-0000-000000000000}"/>
          </ac:spMkLst>
        </pc:spChg>
        <pc:picChg chg="add mod">
          <ac:chgData name="Prashant Nair" userId="1f554bfffac29ae4" providerId="LiveId" clId="{19130BB6-92E9-421C-97D3-7C48911B9853}" dt="2022-11-04T17:40:44.269" v="77" actId="1076"/>
          <ac:picMkLst>
            <pc:docMk/>
            <pc:sldMk cId="0" sldId="272"/>
            <ac:picMk id="5" creationId="{BF707309-E692-E4C3-3B71-8B5358497A9A}"/>
          </ac:picMkLst>
        </pc:picChg>
      </pc:sldChg>
      <pc:sldChg chg="addSp modSp add mod ord modAnim">
        <pc:chgData name="Prashant Nair" userId="1f554bfffac29ae4" providerId="LiveId" clId="{19130BB6-92E9-421C-97D3-7C48911B9853}" dt="2022-11-04T17:54:59.882" v="155" actId="207"/>
        <pc:sldMkLst>
          <pc:docMk/>
          <pc:sldMk cId="3456284134" sldId="273"/>
        </pc:sldMkLst>
        <pc:spChg chg="mod">
          <ac:chgData name="Prashant Nair" userId="1f554bfffac29ae4" providerId="LiveId" clId="{19130BB6-92E9-421C-97D3-7C48911B9853}" dt="2022-11-04T17:54:59.882" v="155" actId="207"/>
          <ac:spMkLst>
            <pc:docMk/>
            <pc:sldMk cId="3456284134" sldId="273"/>
            <ac:spMk id="2" creationId="{C0EA029D-AA3A-9C34-4EB2-4F4922E2A422}"/>
          </ac:spMkLst>
        </pc:spChg>
        <pc:spChg chg="add mod">
          <ac:chgData name="Prashant Nair" userId="1f554bfffac29ae4" providerId="LiveId" clId="{19130BB6-92E9-421C-97D3-7C48911B9853}" dt="2022-11-04T17:51:32.390" v="126" actId="404"/>
          <ac:spMkLst>
            <pc:docMk/>
            <pc:sldMk cId="3456284134" sldId="273"/>
            <ac:spMk id="3" creationId="{789A37FC-6929-B386-52C1-4311DF6C8A06}"/>
          </ac:spMkLst>
        </pc:spChg>
        <pc:spChg chg="mod">
          <ac:chgData name="Prashant Nair" userId="1f554bfffac29ae4" providerId="LiveId" clId="{19130BB6-92E9-421C-97D3-7C48911B9853}" dt="2022-11-04T17:49:58.752" v="93" actId="1076"/>
          <ac:spMkLst>
            <pc:docMk/>
            <pc:sldMk cId="3456284134" sldId="273"/>
            <ac:spMk id="99" creationId="{00000000-0000-0000-0000-000000000000}"/>
          </ac:spMkLst>
        </pc:spChg>
      </pc:sldChg>
    </pc:docChg>
  </pc:docChgLst>
  <pc:docChgLst>
    <pc:chgData name="Prashant Nair" userId="1f554bfffac29ae4" providerId="LiveId" clId="{9406BB87-69CE-4EF8-8513-6761C9481A4F}"/>
    <pc:docChg chg="undo custSel addSld delSld modSld">
      <pc:chgData name="Prashant Nair" userId="1f554bfffac29ae4" providerId="LiveId" clId="{9406BB87-69CE-4EF8-8513-6761C9481A4F}" dt="2022-11-05T03:51:26.679" v="15" actId="1076"/>
      <pc:docMkLst>
        <pc:docMk/>
      </pc:docMkLst>
      <pc:sldChg chg="modSp">
        <pc:chgData name="Prashant Nair" userId="1f554bfffac29ae4" providerId="LiveId" clId="{9406BB87-69CE-4EF8-8513-6761C9481A4F}" dt="2022-11-05T03:30:05.009" v="5" actId="20577"/>
        <pc:sldMkLst>
          <pc:docMk/>
          <pc:sldMk cId="0" sldId="259"/>
        </pc:sldMkLst>
        <pc:spChg chg="mod">
          <ac:chgData name="Prashant Nair" userId="1f554bfffac29ae4" providerId="LiveId" clId="{9406BB87-69CE-4EF8-8513-6761C9481A4F}" dt="2022-11-05T03:25:55.188" v="1" actId="20577"/>
          <ac:spMkLst>
            <pc:docMk/>
            <pc:sldMk cId="0" sldId="259"/>
            <ac:spMk id="185" creationId="{00000000-0000-0000-0000-000000000000}"/>
          </ac:spMkLst>
        </pc:spChg>
        <pc:spChg chg="mod">
          <ac:chgData name="Prashant Nair" userId="1f554bfffac29ae4" providerId="LiveId" clId="{9406BB87-69CE-4EF8-8513-6761C9481A4F}" dt="2022-11-05T03:25:57.937" v="3" actId="20577"/>
          <ac:spMkLst>
            <pc:docMk/>
            <pc:sldMk cId="0" sldId="259"/>
            <ac:spMk id="199" creationId="{00000000-0000-0000-0000-000000000000}"/>
          </ac:spMkLst>
        </pc:spChg>
        <pc:spChg chg="mod">
          <ac:chgData name="Prashant Nair" userId="1f554bfffac29ae4" providerId="LiveId" clId="{9406BB87-69CE-4EF8-8513-6761C9481A4F}" dt="2022-11-05T03:30:05.009" v="5" actId="20577"/>
          <ac:spMkLst>
            <pc:docMk/>
            <pc:sldMk cId="0" sldId="259"/>
            <ac:spMk id="202" creationId="{00000000-0000-0000-0000-000000000000}"/>
          </ac:spMkLst>
        </pc:spChg>
      </pc:sldChg>
      <pc:sldChg chg="add">
        <pc:chgData name="Prashant Nair" userId="1f554bfffac29ae4" providerId="LiveId" clId="{9406BB87-69CE-4EF8-8513-6761C9481A4F}" dt="2022-11-05T03:49:07.517" v="6"/>
        <pc:sldMkLst>
          <pc:docMk/>
          <pc:sldMk cId="0" sldId="264"/>
        </pc:sldMkLst>
      </pc:sldChg>
      <pc:sldChg chg="modSp add del mod modAnim">
        <pc:chgData name="Prashant Nair" userId="1f554bfffac29ae4" providerId="LiveId" clId="{9406BB87-69CE-4EF8-8513-6761C9481A4F}" dt="2022-11-05T03:51:26.679" v="15" actId="1076"/>
        <pc:sldMkLst>
          <pc:docMk/>
          <pc:sldMk cId="0" sldId="271"/>
        </pc:sldMkLst>
        <pc:spChg chg="mod">
          <ac:chgData name="Prashant Nair" userId="1f554bfffac29ae4" providerId="LiveId" clId="{9406BB87-69CE-4EF8-8513-6761C9481A4F}" dt="2022-11-05T03:51:26.679" v="15" actId="1076"/>
          <ac:spMkLst>
            <pc:docMk/>
            <pc:sldMk cId="0" sldId="271"/>
            <ac:spMk id="20" creationId="{1A6F38AE-926B-671A-B531-91DB31FC9D0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78d04610fd_0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178d04610fd_0_2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g178d04610fd_0_247: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2022/2/11</a:t>
            </a:r>
            <a:endParaRPr/>
          </a:p>
        </p:txBody>
      </p:sp>
      <p:sp>
        <p:nvSpPr>
          <p:cNvPr id="325" name="Google Shape;325;g178d04610fd_0_2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7779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45efa1b5b26a4c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g145efa1b5b26a4c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g145efa1b5b26a4c1_0: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2022/2/11</a:t>
            </a:r>
            <a:endParaRPr/>
          </a:p>
        </p:txBody>
      </p:sp>
      <p:sp>
        <p:nvSpPr>
          <p:cNvPr id="108" name="Google Shape;108;g145efa1b5b26a4c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495a53621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495a53621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495a536213_0_0: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2022/2/11</a:t>
            </a:r>
            <a:endParaRPr/>
          </a:p>
        </p:txBody>
      </p:sp>
      <p:sp>
        <p:nvSpPr>
          <p:cNvPr id="120" name="Google Shape;120;g1495a536213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1690018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45efa1b5b26a4c1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g145efa1b5b26a4c1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g145efa1b5b26a4c1_56: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2022/2/11</a:t>
            </a:r>
            <a:endParaRPr/>
          </a:p>
        </p:txBody>
      </p:sp>
      <p:sp>
        <p:nvSpPr>
          <p:cNvPr id="173" name="Google Shape;173;g145efa1b5b26a4c1_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78d04610fd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178d04610fd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created a two layer deep learning model to predict like count in the first layer and view count in the second layer. This is because there is strong correlation between like and view count. In the first layer, we assigned CNN, metadata and 18 sliced imaged videos per video. “18” is based on average video length in YouTube BB data source in cat and dog categories.  Sliced images videos are processed TimeDistributed CNN layer with Inception </a:t>
            </a:r>
            <a:r>
              <a:rPr lang="en-US" err="1"/>
              <a:t>ResNet</a:t>
            </a:r>
            <a:r>
              <a:rPr lang="en-US"/>
              <a:t> v2 model then LSTM layer extracts features in the sequential process. All modules are concatenated to predict like count. In the second layer, predicted like count in the first layer is also </a:t>
            </a:r>
            <a:r>
              <a:rPr lang="en-US" err="1"/>
              <a:t>utilised</a:t>
            </a:r>
            <a:r>
              <a:rPr lang="en-US"/>
              <a:t> to training the model to predict view count.</a:t>
            </a:r>
            <a:endParaRPr/>
          </a:p>
          <a:p>
            <a:pPr marL="0" lvl="0" indent="0" algn="l" rtl="0">
              <a:spcBef>
                <a:spcPts val="0"/>
              </a:spcBef>
              <a:spcAft>
                <a:spcPts val="0"/>
              </a:spcAft>
              <a:buNone/>
            </a:pPr>
            <a:endParaRPr/>
          </a:p>
          <a:p>
            <a:pPr marL="0" lvl="0" indent="0" algn="l" rtl="0">
              <a:spcBef>
                <a:spcPts val="0"/>
              </a:spcBef>
              <a:spcAft>
                <a:spcPts val="0"/>
              </a:spcAft>
              <a:buNone/>
            </a:pPr>
            <a:r>
              <a:rPr lang="en-US"/>
              <a:t>Moreover, we also assigned data augmentation layer in thumbnail module and sliced video images module. The augmentation layer such as </a:t>
            </a:r>
            <a:r>
              <a:rPr lang="en-US" err="1"/>
              <a:t>RandomFlip</a:t>
            </a:r>
            <a:r>
              <a:rPr lang="en-US"/>
              <a:t>, Rotation, Translation, Zoom and Contrast contributed to reduce fluctuation of prediction. We understood data augmentation layer may ensure stability of the prediction to avoid situations that small perturbation on images has large prediction difference.</a:t>
            </a:r>
            <a:endParaRPr/>
          </a:p>
        </p:txBody>
      </p:sp>
      <p:sp>
        <p:nvSpPr>
          <p:cNvPr id="218" name="Google Shape;218;g178d04610fd_0_12: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2022/2/11</a:t>
            </a:r>
            <a:endParaRPr/>
          </a:p>
        </p:txBody>
      </p:sp>
      <p:sp>
        <p:nvSpPr>
          <p:cNvPr id="219" name="Google Shape;219;g178d04610fd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78d04610fd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g178d04610fd_0_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g178d04610fd_0_96: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2022/2/11</a:t>
            </a:r>
            <a:endParaRPr/>
          </a:p>
        </p:txBody>
      </p:sp>
      <p:sp>
        <p:nvSpPr>
          <p:cNvPr id="297" name="Google Shape;297;g178d04610fd_0_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78d04610fd_0_2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g178d04610fd_0_2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g178d04610fd_0_255: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2022/2/11</a:t>
            </a:r>
            <a:endParaRPr/>
          </a:p>
        </p:txBody>
      </p:sp>
      <p:sp>
        <p:nvSpPr>
          <p:cNvPr id="317" name="Google Shape;317;g178d04610fd_0_2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78d04610fd_0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g178d04610fd_0_1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g178d04610fd_0_171: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2022/2/11</a:t>
            </a:r>
            <a:endParaRPr/>
          </a:p>
        </p:txBody>
      </p:sp>
      <p:sp>
        <p:nvSpPr>
          <p:cNvPr id="316" name="Google Shape;316;g178d04610fd_0_1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78d04610fd_0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g178d04610fd_0_1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g178d04610fd_0_171: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2022/2/11</a:t>
            </a:r>
            <a:endParaRPr/>
          </a:p>
        </p:txBody>
      </p:sp>
      <p:sp>
        <p:nvSpPr>
          <p:cNvPr id="316" name="Google Shape;316;g178d04610fd_0_1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タイトル スライド" type="title">
  <p:cSld name="TITLE">
    <p:spTree>
      <p:nvGrpSpPr>
        <p:cNvPr id="1" name="Shape 17"/>
        <p:cNvGrpSpPr/>
        <p:nvPr/>
      </p:nvGrpSpPr>
      <p:grpSpPr>
        <a:xfrm>
          <a:off x="0" y="0"/>
          <a:ext cx="0" cy="0"/>
          <a:chOff x="0" y="0"/>
          <a:chExt cx="0" cy="0"/>
        </a:xfrm>
      </p:grpSpPr>
      <p:sp>
        <p:nvSpPr>
          <p:cNvPr id="18" name="Google Shape;18;p2"/>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Meiryo"/>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1100051" y="4645152"/>
            <a:ext cx="10058400" cy="1143000"/>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21" name="Google Shape;21;p2"/>
          <p:cNvCxnSpPr/>
          <p:nvPr/>
        </p:nvCxnSpPr>
        <p:spPr>
          <a:xfrm>
            <a:off x="1207658" y="4474741"/>
            <a:ext cx="9875520" cy="0"/>
          </a:xfrm>
          <a:prstGeom prst="straightConnector1">
            <a:avLst/>
          </a:prstGeom>
          <a:noFill/>
          <a:ln w="12700" cap="flat" cmpd="sng">
            <a:solidFill>
              <a:srgbClr val="3F3F3F"/>
            </a:solidFill>
            <a:prstDash val="solid"/>
            <a:round/>
            <a:headEnd type="none" w="sm" len="sm"/>
            <a:tailEnd type="none" w="sm" len="sm"/>
          </a:ln>
        </p:spPr>
      </p:cxnSp>
      <p:sp>
        <p:nvSpPr>
          <p:cNvPr id="22" name="Google Shape;22;p2"/>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縦書きタイトルと縦書きテキスト" type="vertTitleAndTx">
  <p:cSld name="VERTICAL_TITLE_AND_VERTICAL_TEXT">
    <p:spTree>
      <p:nvGrpSpPr>
        <p:cNvPr id="1" name="Shape 87"/>
        <p:cNvGrpSpPr/>
        <p:nvPr/>
      </p:nvGrpSpPr>
      <p:grpSpPr>
        <a:xfrm>
          <a:off x="0" y="0"/>
          <a:ext cx="0" cy="0"/>
          <a:chOff x="0" y="0"/>
          <a:chExt cx="0" cy="0"/>
        </a:xfrm>
      </p:grpSpPr>
      <p:sp>
        <p:nvSpPr>
          <p:cNvPr id="88" name="Google Shape;88;p12"/>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2"/>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2"/>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1" name="Google Shape;91;p12"/>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2"/>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1097280" y="286604"/>
            <a:ext cx="10058400" cy="70230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
          <p:cNvSpPr txBox="1">
            <a:spLocks noGrp="1"/>
          </p:cNvSpPr>
          <p:nvPr>
            <p:ph type="body" idx="1"/>
          </p:nvPr>
        </p:nvSpPr>
        <p:spPr>
          <a:xfrm>
            <a:off x="1097280" y="1311167"/>
            <a:ext cx="10058400" cy="4557925"/>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Font typeface="Arial"/>
              <a:buChar char=" "/>
              <a:defRPr>
                <a:latin typeface="Arial"/>
                <a:ea typeface="Arial"/>
                <a:cs typeface="Arial"/>
                <a:sym typeface="Arial"/>
              </a:defRPr>
            </a:lvl1pPr>
            <a:lvl2pPr marL="914400" lvl="1" indent="-342900" algn="l">
              <a:lnSpc>
                <a:spcPct val="100000"/>
              </a:lnSpc>
              <a:spcBef>
                <a:spcPts val="200"/>
              </a:spcBef>
              <a:spcAft>
                <a:spcPts val="0"/>
              </a:spcAft>
              <a:buClr>
                <a:srgbClr val="3F3F3F"/>
              </a:buClr>
              <a:buSzPts val="1800"/>
              <a:buFont typeface="Arial"/>
              <a:buChar char="◦"/>
              <a:defRPr>
                <a:latin typeface="Arial"/>
                <a:ea typeface="Arial"/>
                <a:cs typeface="Arial"/>
                <a:sym typeface="Arial"/>
              </a:defRPr>
            </a:lvl2pPr>
            <a:lvl3pPr marL="1371600" lvl="2" indent="-342900" algn="l">
              <a:lnSpc>
                <a:spcPct val="100000"/>
              </a:lnSpc>
              <a:spcBef>
                <a:spcPts val="400"/>
              </a:spcBef>
              <a:spcAft>
                <a:spcPts val="0"/>
              </a:spcAft>
              <a:buClr>
                <a:srgbClr val="3F3F3F"/>
              </a:buClr>
              <a:buSzPts val="1800"/>
              <a:buFont typeface="Arial"/>
              <a:buChar char="◦"/>
              <a:defRPr>
                <a:latin typeface="Arial"/>
                <a:ea typeface="Arial"/>
                <a:cs typeface="Arial"/>
                <a:sym typeface="Arial"/>
              </a:defRPr>
            </a:lvl3pPr>
            <a:lvl4pPr marL="1828800" lvl="3" indent="-342900" algn="l">
              <a:lnSpc>
                <a:spcPct val="100000"/>
              </a:lnSpc>
              <a:spcBef>
                <a:spcPts val="400"/>
              </a:spcBef>
              <a:spcAft>
                <a:spcPts val="0"/>
              </a:spcAft>
              <a:buClr>
                <a:srgbClr val="3F3F3F"/>
              </a:buClr>
              <a:buSzPts val="1800"/>
              <a:buFont typeface="Arial"/>
              <a:buChar char="◦"/>
              <a:defRPr>
                <a:latin typeface="Arial"/>
                <a:ea typeface="Arial"/>
                <a:cs typeface="Arial"/>
                <a:sym typeface="Arial"/>
              </a:defRPr>
            </a:lvl4pPr>
            <a:lvl5pPr marL="2286000" lvl="4" indent="-342900" algn="l">
              <a:lnSpc>
                <a:spcPct val="100000"/>
              </a:lnSpc>
              <a:spcBef>
                <a:spcPts val="400"/>
              </a:spcBef>
              <a:spcAft>
                <a:spcPts val="0"/>
              </a:spcAft>
              <a:buClr>
                <a:srgbClr val="3F3F3F"/>
              </a:buClr>
              <a:buSzPts val="1800"/>
              <a:buFont typeface="Arial"/>
              <a:buChar char="◦"/>
              <a:defRPr>
                <a:latin typeface="Arial"/>
                <a:ea typeface="Arial"/>
                <a:cs typeface="Arial"/>
                <a:sym typeface="Arial"/>
              </a:defRPr>
            </a:lvl5pPr>
            <a:lvl6pPr marL="2743200" lvl="5" indent="-342900" algn="l">
              <a:lnSpc>
                <a:spcPct val="90000"/>
              </a:lnSpc>
              <a:spcBef>
                <a:spcPts val="400"/>
              </a:spcBef>
              <a:spcAft>
                <a:spcPts val="0"/>
              </a:spcAft>
              <a:buSzPts val="1800"/>
              <a:buFont typeface="Arial"/>
              <a:buChar char="◦"/>
              <a:defRPr>
                <a:latin typeface="Arial"/>
                <a:ea typeface="Arial"/>
                <a:cs typeface="Arial"/>
                <a:sym typeface="Arial"/>
              </a:defRPr>
            </a:lvl6pPr>
            <a:lvl7pPr marL="3200400" lvl="6" indent="-342900" algn="l">
              <a:lnSpc>
                <a:spcPct val="90000"/>
              </a:lnSpc>
              <a:spcBef>
                <a:spcPts val="400"/>
              </a:spcBef>
              <a:spcAft>
                <a:spcPts val="0"/>
              </a:spcAft>
              <a:buSzPts val="1800"/>
              <a:buFont typeface="Arial"/>
              <a:buChar char="◦"/>
              <a:defRPr>
                <a:latin typeface="Arial"/>
                <a:ea typeface="Arial"/>
                <a:cs typeface="Arial"/>
                <a:sym typeface="Arial"/>
              </a:defRPr>
            </a:lvl7pPr>
            <a:lvl8pPr marL="3657600" lvl="7" indent="-342900" algn="l">
              <a:lnSpc>
                <a:spcPct val="90000"/>
              </a:lnSpc>
              <a:spcBef>
                <a:spcPts val="400"/>
              </a:spcBef>
              <a:spcAft>
                <a:spcPts val="0"/>
              </a:spcAft>
              <a:buSzPts val="1800"/>
              <a:buFont typeface="Arial"/>
              <a:buChar char="◦"/>
              <a:defRPr>
                <a:latin typeface="Arial"/>
                <a:ea typeface="Arial"/>
                <a:cs typeface="Arial"/>
                <a:sym typeface="Arial"/>
              </a:defRPr>
            </a:lvl8pPr>
            <a:lvl9pPr marL="4114800" lvl="8" indent="-342900" algn="l">
              <a:lnSpc>
                <a:spcPct val="90000"/>
              </a:lnSpc>
              <a:spcBef>
                <a:spcPts val="400"/>
              </a:spcBef>
              <a:spcAft>
                <a:spcPts val="400"/>
              </a:spcAft>
              <a:buSzPts val="1800"/>
              <a:buFont typeface="Arial"/>
              <a:buChar char="◦"/>
              <a:defRPr>
                <a:latin typeface="Arial"/>
                <a:ea typeface="Arial"/>
                <a:cs typeface="Arial"/>
                <a:sym typeface="Arial"/>
              </a:defRPr>
            </a:lvl9pPr>
          </a:lstStyle>
          <a:p>
            <a:endParaRPr/>
          </a:p>
        </p:txBody>
      </p:sp>
      <p:sp>
        <p:nvSpPr>
          <p:cNvPr id="28" name="Google Shape;28;p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atin typeface="Arial"/>
                <a:ea typeface="Arial"/>
                <a:cs typeface="Arial"/>
                <a:sym typeface="Arial"/>
              </a:defRPr>
            </a:lvl2pPr>
            <a:lvl3pPr lvl="2" algn="l">
              <a:spcBef>
                <a:spcPts val="0"/>
              </a:spcBef>
              <a:spcAft>
                <a:spcPts val="0"/>
              </a:spcAft>
              <a:buSzPts val="1400"/>
              <a:buNone/>
              <a:defRPr>
                <a:latin typeface="Arial"/>
                <a:ea typeface="Arial"/>
                <a:cs typeface="Arial"/>
                <a:sym typeface="Arial"/>
              </a:defRPr>
            </a:lvl3pPr>
            <a:lvl4pPr lvl="3" algn="l">
              <a:spcBef>
                <a:spcPts val="0"/>
              </a:spcBef>
              <a:spcAft>
                <a:spcPts val="0"/>
              </a:spcAft>
              <a:buSzPts val="1400"/>
              <a:buNone/>
              <a:defRPr>
                <a:latin typeface="Arial"/>
                <a:ea typeface="Arial"/>
                <a:cs typeface="Arial"/>
                <a:sym typeface="Arial"/>
              </a:defRPr>
            </a:lvl4pPr>
            <a:lvl5pPr lvl="4" algn="l">
              <a:spcBef>
                <a:spcPts val="0"/>
              </a:spcBef>
              <a:spcAft>
                <a:spcPts val="0"/>
              </a:spcAft>
              <a:buSzPts val="1400"/>
              <a:buNone/>
              <a:defRPr>
                <a:latin typeface="Arial"/>
                <a:ea typeface="Arial"/>
                <a:cs typeface="Arial"/>
                <a:sym typeface="Arial"/>
              </a:defRPr>
            </a:lvl5pPr>
            <a:lvl6pPr lvl="5" algn="l">
              <a:spcBef>
                <a:spcPts val="0"/>
              </a:spcBef>
              <a:spcAft>
                <a:spcPts val="0"/>
              </a:spcAft>
              <a:buSzPts val="1400"/>
              <a:buNone/>
              <a:defRPr>
                <a:latin typeface="Arial"/>
                <a:ea typeface="Arial"/>
                <a:cs typeface="Arial"/>
                <a:sym typeface="Arial"/>
              </a:defRPr>
            </a:lvl6pPr>
            <a:lvl7pPr lvl="6" algn="l">
              <a:spcBef>
                <a:spcPts val="0"/>
              </a:spcBef>
              <a:spcAft>
                <a:spcPts val="0"/>
              </a:spcAft>
              <a:buSzPts val="1400"/>
              <a:buNone/>
              <a:defRPr>
                <a:latin typeface="Arial"/>
                <a:ea typeface="Arial"/>
                <a:cs typeface="Arial"/>
                <a:sym typeface="Arial"/>
              </a:defRPr>
            </a:lvl7pPr>
            <a:lvl8pPr lvl="7" algn="l">
              <a:spcBef>
                <a:spcPts val="0"/>
              </a:spcBef>
              <a:spcAft>
                <a:spcPts val="0"/>
              </a:spcAft>
              <a:buSzPts val="1400"/>
              <a:buNone/>
              <a:defRPr>
                <a:latin typeface="Arial"/>
                <a:ea typeface="Arial"/>
                <a:cs typeface="Arial"/>
                <a:sym typeface="Arial"/>
              </a:defRPr>
            </a:lvl8pPr>
            <a:lvl9pPr lvl="8" algn="l">
              <a:spcBef>
                <a:spcPts val="0"/>
              </a:spcBef>
              <a:spcAft>
                <a:spcPts val="0"/>
              </a:spcAft>
              <a:buSzPts val="1400"/>
              <a:buNone/>
              <a:defRPr>
                <a:latin typeface="Arial"/>
                <a:ea typeface="Arial"/>
                <a:cs typeface="Arial"/>
                <a:sym typeface="Arial"/>
              </a:defRPr>
            </a:lvl9pPr>
          </a:lstStyle>
          <a:p>
            <a:endParaRPr/>
          </a:p>
        </p:txBody>
      </p:sp>
      <p:sp>
        <p:nvSpPr>
          <p:cNvPr id="29" name="Google Shape;29;p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atin typeface="Arial"/>
                <a:ea typeface="Arial"/>
                <a:cs typeface="Arial"/>
                <a:sym typeface="Arial"/>
              </a:defRPr>
            </a:lvl2pPr>
            <a:lvl3pPr lvl="2" algn="l">
              <a:spcBef>
                <a:spcPts val="0"/>
              </a:spcBef>
              <a:spcAft>
                <a:spcPts val="0"/>
              </a:spcAft>
              <a:buSzPts val="1400"/>
              <a:buNone/>
              <a:defRPr>
                <a:latin typeface="Arial"/>
                <a:ea typeface="Arial"/>
                <a:cs typeface="Arial"/>
                <a:sym typeface="Arial"/>
              </a:defRPr>
            </a:lvl3pPr>
            <a:lvl4pPr lvl="3" algn="l">
              <a:spcBef>
                <a:spcPts val="0"/>
              </a:spcBef>
              <a:spcAft>
                <a:spcPts val="0"/>
              </a:spcAft>
              <a:buSzPts val="1400"/>
              <a:buNone/>
              <a:defRPr>
                <a:latin typeface="Arial"/>
                <a:ea typeface="Arial"/>
                <a:cs typeface="Arial"/>
                <a:sym typeface="Arial"/>
              </a:defRPr>
            </a:lvl4pPr>
            <a:lvl5pPr lvl="4" algn="l">
              <a:spcBef>
                <a:spcPts val="0"/>
              </a:spcBef>
              <a:spcAft>
                <a:spcPts val="0"/>
              </a:spcAft>
              <a:buSzPts val="1400"/>
              <a:buNone/>
              <a:defRPr>
                <a:latin typeface="Arial"/>
                <a:ea typeface="Arial"/>
                <a:cs typeface="Arial"/>
                <a:sym typeface="Arial"/>
              </a:defRPr>
            </a:lvl5pPr>
            <a:lvl6pPr lvl="5" algn="l">
              <a:spcBef>
                <a:spcPts val="0"/>
              </a:spcBef>
              <a:spcAft>
                <a:spcPts val="0"/>
              </a:spcAft>
              <a:buSzPts val="1400"/>
              <a:buNone/>
              <a:defRPr>
                <a:latin typeface="Arial"/>
                <a:ea typeface="Arial"/>
                <a:cs typeface="Arial"/>
                <a:sym typeface="Arial"/>
              </a:defRPr>
            </a:lvl6pPr>
            <a:lvl7pPr lvl="6" algn="l">
              <a:spcBef>
                <a:spcPts val="0"/>
              </a:spcBef>
              <a:spcAft>
                <a:spcPts val="0"/>
              </a:spcAft>
              <a:buSzPts val="1400"/>
              <a:buNone/>
              <a:defRPr>
                <a:latin typeface="Arial"/>
                <a:ea typeface="Arial"/>
                <a:cs typeface="Arial"/>
                <a:sym typeface="Arial"/>
              </a:defRPr>
            </a:lvl7pPr>
            <a:lvl8pPr lvl="7" algn="l">
              <a:spcBef>
                <a:spcPts val="0"/>
              </a:spcBef>
              <a:spcAft>
                <a:spcPts val="0"/>
              </a:spcAft>
              <a:buSzPts val="1400"/>
              <a:buNone/>
              <a:defRPr>
                <a:latin typeface="Arial"/>
                <a:ea typeface="Arial"/>
                <a:cs typeface="Arial"/>
                <a:sym typeface="Arial"/>
              </a:defRPr>
            </a:lvl8pPr>
            <a:lvl9pPr lvl="8" algn="l">
              <a:spcBef>
                <a:spcPts val="0"/>
              </a:spcBef>
              <a:spcAft>
                <a:spcPts val="0"/>
              </a:spcAft>
              <a:buSzPts val="1400"/>
              <a:buNone/>
              <a:defRPr>
                <a:latin typeface="Arial"/>
                <a:ea typeface="Arial"/>
                <a:cs typeface="Arial"/>
                <a:sym typeface="Arial"/>
              </a:defRPr>
            </a:lvl9pPr>
          </a:lstStyle>
          <a:p>
            <a:endParaRPr/>
          </a:p>
        </p:txBody>
      </p:sp>
      <p:sp>
        <p:nvSpPr>
          <p:cNvPr id="30" name="Google Shape;30;p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atin typeface="Arial"/>
                <a:ea typeface="Arial"/>
                <a:cs typeface="Arial"/>
                <a:sym typeface="Arial"/>
              </a:defRPr>
            </a:lvl1pPr>
            <a:lvl2pPr marL="0" lvl="1" indent="0" algn="l">
              <a:spcBef>
                <a:spcPts val="0"/>
              </a:spcBef>
              <a:buNone/>
              <a:defRPr>
                <a:latin typeface="Arial"/>
                <a:ea typeface="Arial"/>
                <a:cs typeface="Arial"/>
                <a:sym typeface="Arial"/>
              </a:defRPr>
            </a:lvl2pPr>
            <a:lvl3pPr marL="0" lvl="2" indent="0" algn="l">
              <a:spcBef>
                <a:spcPts val="0"/>
              </a:spcBef>
              <a:buNone/>
              <a:defRPr>
                <a:latin typeface="Arial"/>
                <a:ea typeface="Arial"/>
                <a:cs typeface="Arial"/>
                <a:sym typeface="Arial"/>
              </a:defRPr>
            </a:lvl3pPr>
            <a:lvl4pPr marL="0" lvl="3" indent="0" algn="l">
              <a:spcBef>
                <a:spcPts val="0"/>
              </a:spcBef>
              <a:buNone/>
              <a:defRPr>
                <a:latin typeface="Arial"/>
                <a:ea typeface="Arial"/>
                <a:cs typeface="Arial"/>
                <a:sym typeface="Arial"/>
              </a:defRPr>
            </a:lvl4pPr>
            <a:lvl5pPr marL="0" lvl="4" indent="0" algn="l">
              <a:spcBef>
                <a:spcPts val="0"/>
              </a:spcBef>
              <a:buNone/>
              <a:defRPr>
                <a:latin typeface="Arial"/>
                <a:ea typeface="Arial"/>
                <a:cs typeface="Arial"/>
                <a:sym typeface="Arial"/>
              </a:defRPr>
            </a:lvl5pPr>
            <a:lvl6pPr marL="0" lvl="5" indent="0" algn="l">
              <a:spcBef>
                <a:spcPts val="0"/>
              </a:spcBef>
              <a:buNone/>
              <a:defRPr>
                <a:latin typeface="Arial"/>
                <a:ea typeface="Arial"/>
                <a:cs typeface="Arial"/>
                <a:sym typeface="Arial"/>
              </a:defRPr>
            </a:lvl6pPr>
            <a:lvl7pPr marL="0" lvl="6" indent="0" algn="l">
              <a:spcBef>
                <a:spcPts val="0"/>
              </a:spcBef>
              <a:buNone/>
              <a:defRPr>
                <a:latin typeface="Arial"/>
                <a:ea typeface="Arial"/>
                <a:cs typeface="Arial"/>
                <a:sym typeface="Arial"/>
              </a:defRPr>
            </a:lvl7pPr>
            <a:lvl8pPr marL="0" lvl="7" indent="0" algn="l">
              <a:spcBef>
                <a:spcPts val="0"/>
              </a:spcBef>
              <a:buNone/>
              <a:defRPr>
                <a:latin typeface="Arial"/>
                <a:ea typeface="Arial"/>
                <a:cs typeface="Arial"/>
                <a:sym typeface="Arial"/>
              </a:defRPr>
            </a:lvl8pPr>
            <a:lvl9pPr marL="0" lvl="8" indent="0" algn="l">
              <a:spcBef>
                <a:spcPts val="0"/>
              </a:spcBef>
              <a:buNone/>
              <a:defRPr>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セクション ヘッダー" type="secHead">
  <p:cSld name="SECTION_HEADER">
    <p:bg>
      <p:bgPr>
        <a:solidFill>
          <a:schemeClr val="lt1"/>
        </a:solidFill>
        <a:effectLst/>
      </p:bgPr>
    </p:bg>
    <p:spTree>
      <p:nvGrpSpPr>
        <p:cNvPr id="1" name="Shape 31"/>
        <p:cNvGrpSpPr/>
        <p:nvPr/>
      </p:nvGrpSpPr>
      <p:grpSpPr>
        <a:xfrm>
          <a:off x="0" y="0"/>
          <a:ext cx="0" cy="0"/>
          <a:chOff x="0" y="0"/>
          <a:chExt cx="0" cy="0"/>
        </a:xfrm>
      </p:grpSpPr>
      <p:sp>
        <p:nvSpPr>
          <p:cNvPr id="32" name="Google Shape;32;p4"/>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Meiryo"/>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4"/>
          <p:cNvSpPr txBox="1">
            <a:spLocks noGrp="1"/>
          </p:cNvSpPr>
          <p:nvPr>
            <p:ph type="body" idx="1"/>
          </p:nvPr>
        </p:nvSpPr>
        <p:spPr>
          <a:xfrm>
            <a:off x="1097280" y="4663440"/>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marL="914400" lvl="1" indent="-228600" algn="l">
              <a:lnSpc>
                <a:spcPct val="100000"/>
              </a:lnSpc>
              <a:spcBef>
                <a:spcPts val="200"/>
              </a:spcBef>
              <a:spcAft>
                <a:spcPts val="0"/>
              </a:spcAft>
              <a:buClr>
                <a:srgbClr val="888888"/>
              </a:buClr>
              <a:buSzPts val="1800"/>
              <a:buNone/>
              <a:defRPr sz="1800">
                <a:solidFill>
                  <a:srgbClr val="888888"/>
                </a:solidFill>
              </a:defRPr>
            </a:lvl2pPr>
            <a:lvl3pPr marL="1371600" lvl="2" indent="-228600" algn="l">
              <a:lnSpc>
                <a:spcPct val="100000"/>
              </a:lnSpc>
              <a:spcBef>
                <a:spcPts val="400"/>
              </a:spcBef>
              <a:spcAft>
                <a:spcPts val="0"/>
              </a:spcAft>
              <a:buClr>
                <a:srgbClr val="888888"/>
              </a:buClr>
              <a:buSzPts val="1600"/>
              <a:buNone/>
              <a:defRPr sz="1600">
                <a:solidFill>
                  <a:srgbClr val="888888"/>
                </a:solidFill>
              </a:defRPr>
            </a:lvl3pPr>
            <a:lvl4pPr marL="1828800" lvl="3" indent="-228600" algn="l">
              <a:lnSpc>
                <a:spcPct val="100000"/>
              </a:lnSpc>
              <a:spcBef>
                <a:spcPts val="400"/>
              </a:spcBef>
              <a:spcAft>
                <a:spcPts val="0"/>
              </a:spcAft>
              <a:buClr>
                <a:srgbClr val="888888"/>
              </a:buClr>
              <a:buSzPts val="1400"/>
              <a:buNone/>
              <a:defRPr sz="1400">
                <a:solidFill>
                  <a:srgbClr val="888888"/>
                </a:solidFill>
              </a:defRPr>
            </a:lvl4pPr>
            <a:lvl5pPr marL="2286000" lvl="4" indent="-228600" algn="l">
              <a:lnSpc>
                <a:spcPct val="100000"/>
              </a:lnSpc>
              <a:spcBef>
                <a:spcPts val="400"/>
              </a:spcBef>
              <a:spcAft>
                <a:spcPts val="0"/>
              </a:spcAft>
              <a:buClr>
                <a:srgbClr val="888888"/>
              </a:buClr>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cxnSp>
        <p:nvCxnSpPr>
          <p:cNvPr id="35" name="Google Shape;35;p4"/>
          <p:cNvCxnSpPr/>
          <p:nvPr/>
        </p:nvCxnSpPr>
        <p:spPr>
          <a:xfrm>
            <a:off x="1207658" y="4485132"/>
            <a:ext cx="9875520" cy="0"/>
          </a:xfrm>
          <a:prstGeom prst="straightConnector1">
            <a:avLst/>
          </a:prstGeom>
          <a:noFill/>
          <a:ln w="12700" cap="flat" cmpd="sng">
            <a:solidFill>
              <a:srgbClr val="3F3F3F"/>
            </a:solidFill>
            <a:prstDash val="solid"/>
            <a:round/>
            <a:headEnd type="none" w="sm" len="sm"/>
            <a:tailEnd type="none" w="sm" len="sm"/>
          </a:ln>
        </p:spPr>
      </p:cxnSp>
      <p:sp>
        <p:nvSpPr>
          <p:cNvPr id="36" name="Google Shape;36;p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つのコンテンツ" type="twoObj">
  <p:cSld name="TWO_OBJECTS">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2" name="Google Shape;42;p5"/>
          <p:cNvSpPr txBox="1">
            <a:spLocks noGrp="1"/>
          </p:cNvSpPr>
          <p:nvPr>
            <p:ph type="body" idx="2"/>
          </p:nvPr>
        </p:nvSpPr>
        <p:spPr>
          <a:xfrm>
            <a:off x="6515944" y="2120900"/>
            <a:ext cx="4639736" cy="3748194"/>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3" name="Google Shape;43;p5"/>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46"/>
        <p:cNvGrpSpPr/>
        <p:nvPr/>
      </p:nvGrpSpPr>
      <p:grpSpPr>
        <a:xfrm>
          <a:off x="0" y="0"/>
          <a:ext cx="0" cy="0"/>
          <a:chOff x="0" y="0"/>
          <a:chExt cx="0" cy="0"/>
        </a:xfrm>
      </p:grpSpPr>
      <p:sp>
        <p:nvSpPr>
          <p:cNvPr id="47" name="Google Shape;47;p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1097280"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9" name="Google Shape;49;p6"/>
          <p:cNvSpPr txBox="1">
            <a:spLocks noGrp="1"/>
          </p:cNvSpPr>
          <p:nvPr>
            <p:ph type="body" idx="2"/>
          </p:nvPr>
        </p:nvSpPr>
        <p:spPr>
          <a:xfrm>
            <a:off x="1097280" y="2958274"/>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0" name="Google Shape;50;p6"/>
          <p:cNvSpPr txBox="1">
            <a:spLocks noGrp="1"/>
          </p:cNvSpPr>
          <p:nvPr>
            <p:ph type="body" idx="3"/>
          </p:nvPr>
        </p:nvSpPr>
        <p:spPr>
          <a:xfrm>
            <a:off x="6515944"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1" name="Google Shape;51;p6"/>
          <p:cNvSpPr txBox="1">
            <a:spLocks noGrp="1"/>
          </p:cNvSpPr>
          <p:nvPr>
            <p:ph type="body" idx="4"/>
          </p:nvPr>
        </p:nvSpPr>
        <p:spPr>
          <a:xfrm>
            <a:off x="6515944" y="2958273"/>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2" name="Google Shape;52;p6"/>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タイトルのみ" type="titleOnly">
  <p:cSld name="TITLE_ONLY">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1097280" y="286604"/>
            <a:ext cx="10058400" cy="70230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7"/>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7"/>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キャプション付きのコンテンツ" type="objTx">
  <p:cSld name="OBJECT_WITH_CAPTION_TEXT">
    <p:spTree>
      <p:nvGrpSpPr>
        <p:cNvPr id="1" name="Shape 65"/>
        <p:cNvGrpSpPr/>
        <p:nvPr/>
      </p:nvGrpSpPr>
      <p:grpSpPr>
        <a:xfrm>
          <a:off x="0" y="0"/>
          <a:ext cx="0" cy="0"/>
          <a:chOff x="0" y="0"/>
          <a:chExt cx="0" cy="0"/>
        </a:xfrm>
      </p:grpSpPr>
      <p:sp>
        <p:nvSpPr>
          <p:cNvPr id="66" name="Google Shape;66;p9"/>
          <p:cNvSpPr/>
          <p:nvPr/>
        </p:nvSpPr>
        <p:spPr>
          <a:xfrm>
            <a:off x="16" y="0"/>
            <a:ext cx="4654296" cy="68580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txBox="1">
            <a:spLocks noGrp="1"/>
          </p:cNvSpPr>
          <p:nvPr>
            <p:ph type="title"/>
          </p:nvPr>
        </p:nvSpPr>
        <p:spPr>
          <a:xfrm>
            <a:off x="643466" y="786383"/>
            <a:ext cx="3517567" cy="20939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FFFFF"/>
              </a:buClr>
              <a:buSzPts val="3600"/>
              <a:buFont typeface="Meiryo"/>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9"/>
          <p:cNvSpPr txBox="1">
            <a:spLocks noGrp="1"/>
          </p:cNvSpPr>
          <p:nvPr>
            <p:ph type="body" idx="1"/>
          </p:nvPr>
        </p:nvSpPr>
        <p:spPr>
          <a:xfrm>
            <a:off x="5458984" y="812799"/>
            <a:ext cx="5928344" cy="5294757"/>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9" name="Google Shape;69;p9"/>
          <p:cNvSpPr txBox="1">
            <a:spLocks noGrp="1"/>
          </p:cNvSpPr>
          <p:nvPr>
            <p:ph type="body" idx="2"/>
          </p:nvPr>
        </p:nvSpPr>
        <p:spPr>
          <a:xfrm>
            <a:off x="643465" y="3043050"/>
            <a:ext cx="3517567" cy="306450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1800"/>
              <a:buNone/>
              <a:defRPr sz="1800">
                <a:solidFill>
                  <a:srgbClr val="FFFFFF"/>
                </a:solidFill>
              </a:defRPr>
            </a:lvl1pPr>
            <a:lvl2pPr marL="914400" lvl="1" indent="-228600" algn="l">
              <a:lnSpc>
                <a:spcPct val="100000"/>
              </a:lnSpc>
              <a:spcBef>
                <a:spcPts val="2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0" name="Google Shape;70;p9"/>
          <p:cNvSpPr txBox="1">
            <a:spLocks noGrp="1"/>
          </p:cNvSpPr>
          <p:nvPr>
            <p:ph type="dt" idx="10"/>
          </p:nvPr>
        </p:nvSpPr>
        <p:spPr>
          <a:xfrm>
            <a:off x="643464" y="6446520"/>
            <a:ext cx="351756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9"/>
          <p:cNvSpPr txBox="1">
            <a:spLocks noGrp="1"/>
          </p:cNvSpPr>
          <p:nvPr>
            <p:ph type="ftr" idx="11"/>
          </p:nvPr>
        </p:nvSpPr>
        <p:spPr>
          <a:xfrm>
            <a:off x="5458983" y="6446520"/>
            <a:ext cx="533401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9"/>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spcBef>
                <a:spcPts val="0"/>
              </a:spcBef>
              <a:buNone/>
              <a:defRPr sz="800" b="0" i="0" u="none" strike="noStrike" cap="none">
                <a:solidFill>
                  <a:schemeClr val="dk2"/>
                </a:solidFill>
                <a:latin typeface="Meiryo"/>
                <a:ea typeface="Meiryo"/>
                <a:cs typeface="Meiryo"/>
                <a:sym typeface="Meiryo"/>
              </a:defRPr>
            </a:lvl1pPr>
            <a:lvl2pPr marL="0" marR="0" lvl="1" indent="0" algn="l">
              <a:spcBef>
                <a:spcPts val="0"/>
              </a:spcBef>
              <a:buNone/>
              <a:defRPr sz="800" b="0" i="0" u="none" strike="noStrike" cap="none">
                <a:solidFill>
                  <a:schemeClr val="dk2"/>
                </a:solidFill>
                <a:latin typeface="Meiryo"/>
                <a:ea typeface="Meiryo"/>
                <a:cs typeface="Meiryo"/>
                <a:sym typeface="Meiryo"/>
              </a:defRPr>
            </a:lvl2pPr>
            <a:lvl3pPr marL="0" marR="0" lvl="2" indent="0" algn="l">
              <a:spcBef>
                <a:spcPts val="0"/>
              </a:spcBef>
              <a:buNone/>
              <a:defRPr sz="800" b="0" i="0" u="none" strike="noStrike" cap="none">
                <a:solidFill>
                  <a:schemeClr val="dk2"/>
                </a:solidFill>
                <a:latin typeface="Meiryo"/>
                <a:ea typeface="Meiryo"/>
                <a:cs typeface="Meiryo"/>
                <a:sym typeface="Meiryo"/>
              </a:defRPr>
            </a:lvl3pPr>
            <a:lvl4pPr marL="0" marR="0" lvl="3" indent="0" algn="l">
              <a:spcBef>
                <a:spcPts val="0"/>
              </a:spcBef>
              <a:buNone/>
              <a:defRPr sz="800" b="0" i="0" u="none" strike="noStrike" cap="none">
                <a:solidFill>
                  <a:schemeClr val="dk2"/>
                </a:solidFill>
                <a:latin typeface="Meiryo"/>
                <a:ea typeface="Meiryo"/>
                <a:cs typeface="Meiryo"/>
                <a:sym typeface="Meiryo"/>
              </a:defRPr>
            </a:lvl4pPr>
            <a:lvl5pPr marL="0" marR="0" lvl="4" indent="0" algn="l">
              <a:spcBef>
                <a:spcPts val="0"/>
              </a:spcBef>
              <a:buNone/>
              <a:defRPr sz="800" b="0" i="0" u="none" strike="noStrike" cap="none">
                <a:solidFill>
                  <a:schemeClr val="dk2"/>
                </a:solidFill>
                <a:latin typeface="Meiryo"/>
                <a:ea typeface="Meiryo"/>
                <a:cs typeface="Meiryo"/>
                <a:sym typeface="Meiryo"/>
              </a:defRPr>
            </a:lvl5pPr>
            <a:lvl6pPr marL="0" marR="0" lvl="5" indent="0" algn="l">
              <a:spcBef>
                <a:spcPts val="0"/>
              </a:spcBef>
              <a:buNone/>
              <a:defRPr sz="800" b="0" i="0" u="none" strike="noStrike" cap="none">
                <a:solidFill>
                  <a:schemeClr val="dk2"/>
                </a:solidFill>
                <a:latin typeface="Meiryo"/>
                <a:ea typeface="Meiryo"/>
                <a:cs typeface="Meiryo"/>
                <a:sym typeface="Meiryo"/>
              </a:defRPr>
            </a:lvl6pPr>
            <a:lvl7pPr marL="0" marR="0" lvl="6" indent="0" algn="l">
              <a:spcBef>
                <a:spcPts val="0"/>
              </a:spcBef>
              <a:buNone/>
              <a:defRPr sz="800" b="0" i="0" u="none" strike="noStrike" cap="none">
                <a:solidFill>
                  <a:schemeClr val="dk2"/>
                </a:solidFill>
                <a:latin typeface="Meiryo"/>
                <a:ea typeface="Meiryo"/>
                <a:cs typeface="Meiryo"/>
                <a:sym typeface="Meiryo"/>
              </a:defRPr>
            </a:lvl7pPr>
            <a:lvl8pPr marL="0" marR="0" lvl="7" indent="0" algn="l">
              <a:spcBef>
                <a:spcPts val="0"/>
              </a:spcBef>
              <a:buNone/>
              <a:defRPr sz="800" b="0" i="0" u="none" strike="noStrike" cap="none">
                <a:solidFill>
                  <a:schemeClr val="dk2"/>
                </a:solidFill>
                <a:latin typeface="Meiryo"/>
                <a:ea typeface="Meiryo"/>
                <a:cs typeface="Meiryo"/>
                <a:sym typeface="Meiryo"/>
              </a:defRPr>
            </a:lvl8pPr>
            <a:lvl9pPr marL="0" marR="0" lvl="8" indent="0" algn="l">
              <a:spcBef>
                <a:spcPts val="0"/>
              </a:spcBef>
              <a:buNone/>
              <a:defRPr sz="800" b="0" i="0" u="none" strike="noStrike" cap="none">
                <a:solidFill>
                  <a:schemeClr val="dk2"/>
                </a:solidFill>
                <a:latin typeface="Meiryo"/>
                <a:ea typeface="Meiryo"/>
                <a:cs typeface="Meiryo"/>
                <a:sym typeface="Meiryo"/>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キャプション付きの図" type="picTx">
  <p:cSld name="PICTURE_WITH_CAPTION_TEXT">
    <p:spTree>
      <p:nvGrpSpPr>
        <p:cNvPr id="1" name="Shape 73"/>
        <p:cNvGrpSpPr/>
        <p:nvPr/>
      </p:nvGrpSpPr>
      <p:grpSpPr>
        <a:xfrm>
          <a:off x="0" y="0"/>
          <a:ext cx="0" cy="0"/>
          <a:chOff x="0" y="0"/>
          <a:chExt cx="0" cy="0"/>
        </a:xfrm>
      </p:grpSpPr>
      <p:sp>
        <p:nvSpPr>
          <p:cNvPr id="74" name="Google Shape;74;p10"/>
          <p:cNvSpPr/>
          <p:nvPr/>
        </p:nvSpPr>
        <p:spPr>
          <a:xfrm>
            <a:off x="0" y="4578350"/>
            <a:ext cx="12188825" cy="227965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a:spLocks noGrp="1"/>
          </p:cNvSpPr>
          <p:nvPr>
            <p:ph type="pic" idx="2"/>
          </p:nvPr>
        </p:nvSpPr>
        <p:spPr>
          <a:xfrm>
            <a:off x="15" y="0"/>
            <a:ext cx="12191985" cy="4578350"/>
          </a:xfrm>
          <a:prstGeom prst="rect">
            <a:avLst/>
          </a:prstGeom>
          <a:solidFill>
            <a:srgbClr val="D8D8D8"/>
          </a:solidFill>
          <a:ln>
            <a:noFill/>
          </a:ln>
        </p:spPr>
      </p:sp>
      <p:sp>
        <p:nvSpPr>
          <p:cNvPr id="76" name="Google Shape;76;p10"/>
          <p:cNvSpPr txBox="1">
            <a:spLocks noGrp="1"/>
          </p:cNvSpPr>
          <p:nvPr>
            <p:ph type="title"/>
          </p:nvPr>
        </p:nvSpPr>
        <p:spPr>
          <a:xfrm>
            <a:off x="1097279" y="4799362"/>
            <a:ext cx="10113645" cy="743682"/>
          </a:xfrm>
          <a:prstGeom prst="rect">
            <a:avLst/>
          </a:prstGeom>
          <a:noFill/>
          <a:ln>
            <a:noFill/>
          </a:ln>
        </p:spPr>
        <p:txBody>
          <a:bodyPr spcFirstLastPara="1" wrap="square" lIns="91425" tIns="0" rIns="91425" bIns="0" anchor="b" anchorCtr="0">
            <a:noAutofit/>
          </a:bodyPr>
          <a:lstStyle>
            <a:lvl1pPr lvl="0" algn="l">
              <a:lnSpc>
                <a:spcPct val="90000"/>
              </a:lnSpc>
              <a:spcBef>
                <a:spcPts val="0"/>
              </a:spcBef>
              <a:spcAft>
                <a:spcPts val="0"/>
              </a:spcAft>
              <a:buClr>
                <a:srgbClr val="FFFFFF"/>
              </a:buClr>
              <a:buSzPts val="3600"/>
              <a:buFont typeface="Meiryo"/>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0"/>
          <p:cNvSpPr txBox="1">
            <a:spLocks noGrp="1"/>
          </p:cNvSpPr>
          <p:nvPr>
            <p:ph type="body" idx="1"/>
          </p:nvPr>
        </p:nvSpPr>
        <p:spPr>
          <a:xfrm>
            <a:off x="1097279" y="5715000"/>
            <a:ext cx="10113264" cy="609600"/>
          </a:xfrm>
          <a:prstGeom prst="rect">
            <a:avLst/>
          </a:prstGeom>
          <a:noFill/>
          <a:ln>
            <a:noFill/>
          </a:ln>
        </p:spPr>
        <p:txBody>
          <a:bodyPr spcFirstLastPara="1" wrap="square" lIns="91425" tIns="0" rIns="91425" bIns="0" anchor="t" anchorCtr="0">
            <a:normAutofit/>
          </a:bodyPr>
          <a:lstStyle>
            <a:lvl1pPr marL="457200" lvl="0" indent="-228600" algn="l">
              <a:lnSpc>
                <a:spcPct val="110000"/>
              </a:lnSpc>
              <a:spcBef>
                <a:spcPts val="0"/>
              </a:spcBef>
              <a:spcAft>
                <a:spcPts val="0"/>
              </a:spcAft>
              <a:buSzPts val="1800"/>
              <a:buNone/>
              <a:defRPr sz="1800">
                <a:solidFill>
                  <a:srgbClr val="FFFFFF"/>
                </a:solidFill>
              </a:defRPr>
            </a:lvl1pPr>
            <a:lvl2pPr marL="914400" lvl="1" indent="-228600" algn="l">
              <a:lnSpc>
                <a:spcPct val="100000"/>
              </a:lnSpc>
              <a:spcBef>
                <a:spcPts val="6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8" name="Google Shape;78;p10"/>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0"/>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1097280" y="286604"/>
            <a:ext cx="10058400" cy="70230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1"/>
          <p:cNvSpPr txBox="1">
            <a:spLocks noGrp="1"/>
          </p:cNvSpPr>
          <p:nvPr>
            <p:ph type="body" idx="1"/>
          </p:nvPr>
        </p:nvSpPr>
        <p:spPr>
          <a:xfrm rot="5400000">
            <a:off x="3847518" y="-1439071"/>
            <a:ext cx="4557925" cy="10058400"/>
          </a:xfrm>
          <a:prstGeom prst="rect">
            <a:avLst/>
          </a:prstGeom>
          <a:noFill/>
          <a:ln>
            <a:noFill/>
          </a:ln>
        </p:spPr>
        <p:txBody>
          <a:bodyPr spcFirstLastPara="1" wrap="square" lIns="45700" tIns="0" rIns="45700" bIns="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4" name="Google Shape;84;p1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txBox="1">
            <a:spLocks noGrp="1"/>
          </p:cNvSpPr>
          <p:nvPr>
            <p:ph type="title"/>
          </p:nvPr>
        </p:nvSpPr>
        <p:spPr>
          <a:xfrm>
            <a:off x="1097280" y="286604"/>
            <a:ext cx="10058400" cy="702304"/>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3F3F3F"/>
              </a:buClr>
              <a:buSzPts val="3200"/>
              <a:buNone/>
              <a:defRPr sz="3200" i="0" u="none" strike="noStrike" cap="none">
                <a:solidFill>
                  <a:srgbClr val="3F3F3F"/>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1097280" y="1311167"/>
            <a:ext cx="10058400" cy="4557925"/>
          </a:xfrm>
          <a:prstGeom prst="rect">
            <a:avLst/>
          </a:prstGeom>
          <a:noFill/>
          <a:ln>
            <a:noFill/>
          </a:ln>
        </p:spPr>
        <p:txBody>
          <a:bodyPr spcFirstLastPara="1" wrap="square" lIns="0" tIns="45700" rIns="0" bIns="45700" anchor="t" anchorCtr="0">
            <a:normAutofit/>
          </a:bodyPr>
          <a:lstStyle>
            <a:lvl1pPr marL="457200" marR="0" lvl="0" indent="-349250" algn="l" rtl="0">
              <a:lnSpc>
                <a:spcPct val="110000"/>
              </a:lnSpc>
              <a:spcBef>
                <a:spcPts val="1200"/>
              </a:spcBef>
              <a:spcAft>
                <a:spcPts val="0"/>
              </a:spcAft>
              <a:buClr>
                <a:schemeClr val="accent1"/>
              </a:buClr>
              <a:buSzPts val="1900"/>
              <a:buChar char=" "/>
              <a:defRPr sz="1900" i="0" u="none" strike="noStrike" cap="none">
                <a:solidFill>
                  <a:srgbClr val="3F3F3F"/>
                </a:solidFill>
              </a:defRPr>
            </a:lvl1pPr>
            <a:lvl2pPr marL="914400" marR="0" lvl="1" indent="-336550" algn="l" rtl="0">
              <a:lnSpc>
                <a:spcPct val="100000"/>
              </a:lnSpc>
              <a:spcBef>
                <a:spcPts val="200"/>
              </a:spcBef>
              <a:spcAft>
                <a:spcPts val="0"/>
              </a:spcAft>
              <a:buClr>
                <a:srgbClr val="3F3F3F"/>
              </a:buClr>
              <a:buSzPts val="1700"/>
              <a:buChar char="◦"/>
              <a:defRPr sz="1700" i="0" u="none" strike="noStrike" cap="none">
                <a:solidFill>
                  <a:srgbClr val="3F3F3F"/>
                </a:solidFill>
              </a:defRPr>
            </a:lvl2pPr>
            <a:lvl3pPr marL="1371600" marR="0" lvl="2" indent="-311150" algn="l" rtl="0">
              <a:lnSpc>
                <a:spcPct val="100000"/>
              </a:lnSpc>
              <a:spcBef>
                <a:spcPts val="400"/>
              </a:spcBef>
              <a:spcAft>
                <a:spcPts val="0"/>
              </a:spcAft>
              <a:buClr>
                <a:srgbClr val="3F3F3F"/>
              </a:buClr>
              <a:buSzPts val="1300"/>
              <a:buChar char="◦"/>
              <a:defRPr sz="1300" i="0" u="none" strike="noStrike" cap="none">
                <a:solidFill>
                  <a:srgbClr val="3F3F3F"/>
                </a:solidFill>
              </a:defRPr>
            </a:lvl3pPr>
            <a:lvl4pPr marL="1828800" marR="0" lvl="3" indent="-311150" algn="l" rtl="0">
              <a:lnSpc>
                <a:spcPct val="100000"/>
              </a:lnSpc>
              <a:spcBef>
                <a:spcPts val="400"/>
              </a:spcBef>
              <a:spcAft>
                <a:spcPts val="0"/>
              </a:spcAft>
              <a:buClr>
                <a:srgbClr val="3F3F3F"/>
              </a:buClr>
              <a:buSzPts val="1300"/>
              <a:buChar char="◦"/>
              <a:defRPr sz="1300" i="0" u="none" strike="noStrike" cap="none">
                <a:solidFill>
                  <a:srgbClr val="3F3F3F"/>
                </a:solidFill>
              </a:defRPr>
            </a:lvl4pPr>
            <a:lvl5pPr marL="2286000" marR="0" lvl="4" indent="-311150" algn="l" rtl="0">
              <a:lnSpc>
                <a:spcPct val="100000"/>
              </a:lnSpc>
              <a:spcBef>
                <a:spcPts val="400"/>
              </a:spcBef>
              <a:spcAft>
                <a:spcPts val="0"/>
              </a:spcAft>
              <a:buClr>
                <a:srgbClr val="3F3F3F"/>
              </a:buClr>
              <a:buSzPts val="1300"/>
              <a:buChar char="◦"/>
              <a:defRPr sz="1300" i="0" u="none" strike="noStrike" cap="none">
                <a:solidFill>
                  <a:srgbClr val="3F3F3F"/>
                </a:solidFill>
              </a:defRPr>
            </a:lvl5pPr>
            <a:lvl6pPr marL="2743200" marR="0" lvl="5" indent="-317500" algn="l" rtl="0">
              <a:lnSpc>
                <a:spcPct val="90000"/>
              </a:lnSpc>
              <a:spcBef>
                <a:spcPts val="400"/>
              </a:spcBef>
              <a:spcAft>
                <a:spcPts val="0"/>
              </a:spcAft>
              <a:buClr>
                <a:schemeClr val="accent1"/>
              </a:buClr>
              <a:buSzPts val="1400"/>
              <a:buChar char="◦"/>
              <a:defRPr sz="1400" i="0" u="none" strike="noStrike" cap="none">
                <a:solidFill>
                  <a:srgbClr val="3F3F3F"/>
                </a:solidFill>
              </a:defRPr>
            </a:lvl6pPr>
            <a:lvl7pPr marL="3200400" marR="0" lvl="6" indent="-317500" algn="l" rtl="0">
              <a:lnSpc>
                <a:spcPct val="90000"/>
              </a:lnSpc>
              <a:spcBef>
                <a:spcPts val="400"/>
              </a:spcBef>
              <a:spcAft>
                <a:spcPts val="0"/>
              </a:spcAft>
              <a:buClr>
                <a:schemeClr val="accent1"/>
              </a:buClr>
              <a:buSzPts val="1400"/>
              <a:buChar char="◦"/>
              <a:defRPr sz="1400" i="0" u="none" strike="noStrike" cap="none">
                <a:solidFill>
                  <a:srgbClr val="3F3F3F"/>
                </a:solidFill>
              </a:defRPr>
            </a:lvl7pPr>
            <a:lvl8pPr marL="3657600" marR="0" lvl="7" indent="-317500" algn="l" rtl="0">
              <a:lnSpc>
                <a:spcPct val="90000"/>
              </a:lnSpc>
              <a:spcBef>
                <a:spcPts val="400"/>
              </a:spcBef>
              <a:spcAft>
                <a:spcPts val="0"/>
              </a:spcAft>
              <a:buClr>
                <a:schemeClr val="accent1"/>
              </a:buClr>
              <a:buSzPts val="1400"/>
              <a:buChar char="◦"/>
              <a:defRPr sz="1400" i="0" u="none" strike="noStrike" cap="none">
                <a:solidFill>
                  <a:srgbClr val="3F3F3F"/>
                </a:solidFill>
              </a:defRPr>
            </a:lvl8pPr>
            <a:lvl9pPr marL="4114800" marR="0" lvl="8" indent="-317500" algn="l" rtl="0">
              <a:lnSpc>
                <a:spcPct val="90000"/>
              </a:lnSpc>
              <a:spcBef>
                <a:spcPts val="400"/>
              </a:spcBef>
              <a:spcAft>
                <a:spcPts val="400"/>
              </a:spcAft>
              <a:buClr>
                <a:schemeClr val="accent1"/>
              </a:buClr>
              <a:buSzPts val="1400"/>
              <a:buChar char="◦"/>
              <a:defRPr sz="1400" i="0" u="none" strike="noStrike" cap="none">
                <a:solidFill>
                  <a:srgbClr val="3F3F3F"/>
                </a:solidFill>
              </a:defRPr>
            </a:lvl9pPr>
          </a:lstStyle>
          <a:p>
            <a:endParaRPr/>
          </a:p>
        </p:txBody>
      </p:sp>
      <p:sp>
        <p:nvSpPr>
          <p:cNvPr id="13" name="Google Shape;13;p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00" b="0" i="0" u="none" strike="noStrike" cap="none">
                <a:solidFill>
                  <a:srgbClr val="FFFFFF"/>
                </a:solidFill>
                <a:latin typeface="Meiryo"/>
                <a:ea typeface="Meiryo"/>
                <a:cs typeface="Meiryo"/>
                <a:sym typeface="Meiryo"/>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4" name="Google Shape;14;p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rgbClr val="FFFFFF"/>
                </a:solidFill>
                <a:latin typeface="Meiryo"/>
                <a:ea typeface="Meiryo"/>
                <a:cs typeface="Meiryo"/>
                <a:sym typeface="Meiryo"/>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5" name="Google Shape;15;p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800" b="0" i="0" u="none" strike="noStrike" cap="none">
                <a:solidFill>
                  <a:srgbClr val="FFFFFF"/>
                </a:solidFill>
                <a:latin typeface="Meiryo"/>
                <a:ea typeface="Meiryo"/>
                <a:cs typeface="Meiryo"/>
                <a:sym typeface="Meiryo"/>
              </a:defRPr>
            </a:lvl1pPr>
            <a:lvl2pPr marL="0" marR="0" lvl="1" indent="0" algn="l" rtl="0">
              <a:spcBef>
                <a:spcPts val="0"/>
              </a:spcBef>
              <a:buNone/>
              <a:defRPr sz="800" b="0" i="0" u="none" strike="noStrike" cap="none">
                <a:solidFill>
                  <a:srgbClr val="FFFFFF"/>
                </a:solidFill>
                <a:latin typeface="Meiryo"/>
                <a:ea typeface="Meiryo"/>
                <a:cs typeface="Meiryo"/>
                <a:sym typeface="Meiryo"/>
              </a:defRPr>
            </a:lvl2pPr>
            <a:lvl3pPr marL="0" marR="0" lvl="2" indent="0" algn="l" rtl="0">
              <a:spcBef>
                <a:spcPts val="0"/>
              </a:spcBef>
              <a:buNone/>
              <a:defRPr sz="800" b="0" i="0" u="none" strike="noStrike" cap="none">
                <a:solidFill>
                  <a:srgbClr val="FFFFFF"/>
                </a:solidFill>
                <a:latin typeface="Meiryo"/>
                <a:ea typeface="Meiryo"/>
                <a:cs typeface="Meiryo"/>
                <a:sym typeface="Meiryo"/>
              </a:defRPr>
            </a:lvl3pPr>
            <a:lvl4pPr marL="0" marR="0" lvl="3" indent="0" algn="l" rtl="0">
              <a:spcBef>
                <a:spcPts val="0"/>
              </a:spcBef>
              <a:buNone/>
              <a:defRPr sz="800" b="0" i="0" u="none" strike="noStrike" cap="none">
                <a:solidFill>
                  <a:srgbClr val="FFFFFF"/>
                </a:solidFill>
                <a:latin typeface="Meiryo"/>
                <a:ea typeface="Meiryo"/>
                <a:cs typeface="Meiryo"/>
                <a:sym typeface="Meiryo"/>
              </a:defRPr>
            </a:lvl4pPr>
            <a:lvl5pPr marL="0" marR="0" lvl="4" indent="0" algn="l" rtl="0">
              <a:spcBef>
                <a:spcPts val="0"/>
              </a:spcBef>
              <a:buNone/>
              <a:defRPr sz="800" b="0" i="0" u="none" strike="noStrike" cap="none">
                <a:solidFill>
                  <a:srgbClr val="FFFFFF"/>
                </a:solidFill>
                <a:latin typeface="Meiryo"/>
                <a:ea typeface="Meiryo"/>
                <a:cs typeface="Meiryo"/>
                <a:sym typeface="Meiryo"/>
              </a:defRPr>
            </a:lvl5pPr>
            <a:lvl6pPr marL="0" marR="0" lvl="5" indent="0" algn="l" rtl="0">
              <a:spcBef>
                <a:spcPts val="0"/>
              </a:spcBef>
              <a:buNone/>
              <a:defRPr sz="800" b="0" i="0" u="none" strike="noStrike" cap="none">
                <a:solidFill>
                  <a:srgbClr val="FFFFFF"/>
                </a:solidFill>
                <a:latin typeface="Meiryo"/>
                <a:ea typeface="Meiryo"/>
                <a:cs typeface="Meiryo"/>
                <a:sym typeface="Meiryo"/>
              </a:defRPr>
            </a:lvl6pPr>
            <a:lvl7pPr marL="0" marR="0" lvl="6" indent="0" algn="l" rtl="0">
              <a:spcBef>
                <a:spcPts val="0"/>
              </a:spcBef>
              <a:buNone/>
              <a:defRPr sz="800" b="0" i="0" u="none" strike="noStrike" cap="none">
                <a:solidFill>
                  <a:srgbClr val="FFFFFF"/>
                </a:solidFill>
                <a:latin typeface="Meiryo"/>
                <a:ea typeface="Meiryo"/>
                <a:cs typeface="Meiryo"/>
                <a:sym typeface="Meiryo"/>
              </a:defRPr>
            </a:lvl7pPr>
            <a:lvl8pPr marL="0" marR="0" lvl="7" indent="0" algn="l" rtl="0">
              <a:spcBef>
                <a:spcPts val="0"/>
              </a:spcBef>
              <a:buNone/>
              <a:defRPr sz="800" b="0" i="0" u="none" strike="noStrike" cap="none">
                <a:solidFill>
                  <a:srgbClr val="FFFFFF"/>
                </a:solidFill>
                <a:latin typeface="Meiryo"/>
                <a:ea typeface="Meiryo"/>
                <a:cs typeface="Meiryo"/>
                <a:sym typeface="Meiryo"/>
              </a:defRPr>
            </a:lvl8pPr>
            <a:lvl9pPr marL="0" marR="0" lvl="8" indent="0" algn="l" rtl="0">
              <a:spcBef>
                <a:spcPts val="0"/>
              </a:spcBef>
              <a:buNone/>
              <a:defRPr sz="800" b="0" i="0" u="none" strike="noStrike" cap="none">
                <a:solidFill>
                  <a:srgbClr val="FFFFFF"/>
                </a:solidFill>
                <a:latin typeface="Meiryo"/>
                <a:ea typeface="Meiryo"/>
                <a:cs typeface="Meiryo"/>
                <a:sym typeface="Meiryo"/>
              </a:defRPr>
            </a:lvl9pPr>
          </a:lstStyle>
          <a:p>
            <a:pPr marL="0" lvl="0" indent="0" algn="l" rtl="0">
              <a:spcBef>
                <a:spcPts val="0"/>
              </a:spcBef>
              <a:spcAft>
                <a:spcPts val="0"/>
              </a:spcAft>
              <a:buNone/>
            </a:pPr>
            <a:fld id="{00000000-1234-1234-1234-123412341234}" type="slidenum">
              <a:rPr lang="en-US"/>
              <a:t>‹#›</a:t>
            </a:fld>
            <a:endParaRPr/>
          </a:p>
        </p:txBody>
      </p:sp>
      <p:cxnSp>
        <p:nvCxnSpPr>
          <p:cNvPr id="16" name="Google Shape;16;p1"/>
          <p:cNvCxnSpPr/>
          <p:nvPr/>
        </p:nvCxnSpPr>
        <p:spPr>
          <a:xfrm>
            <a:off x="1193532" y="1150037"/>
            <a:ext cx="9966960" cy="0"/>
          </a:xfrm>
          <a:prstGeom prst="straightConnector1">
            <a:avLst/>
          </a:prstGeom>
          <a:noFill/>
          <a:ln w="12700" cap="flat" cmpd="sng">
            <a:solidFill>
              <a:srgbClr val="3F3F3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towardsdatascience.com/youtube-views-predictor-9ec573090acb"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ffmpeg.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png"/><Relationship Id="rId7"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vision.stanford.edu/pdf/karpathy14.pdf"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vision.stanford.edu/pdf/karpathy14.pdf" TargetMode="Externa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sp>
        <p:nvSpPr>
          <p:cNvPr id="98" name="Google Shape;98;p13"/>
          <p:cNvSpPr/>
          <p:nvPr/>
        </p:nvSpPr>
        <p:spPr>
          <a:xfrm>
            <a:off x="0" y="1"/>
            <a:ext cx="12192001" cy="68579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99" name="Google Shape;99;p13"/>
          <p:cNvSpPr txBox="1">
            <a:spLocks noGrp="1"/>
          </p:cNvSpPr>
          <p:nvPr>
            <p:ph type="ctrTitle"/>
          </p:nvPr>
        </p:nvSpPr>
        <p:spPr>
          <a:xfrm>
            <a:off x="5289754" y="639097"/>
            <a:ext cx="6253317" cy="3686015"/>
          </a:xfrm>
          <a:prstGeom prst="rect">
            <a:avLst/>
          </a:prstGeom>
          <a:noFill/>
          <a:ln>
            <a:noFill/>
          </a:ln>
        </p:spPr>
        <p:txBody>
          <a:bodyPr spcFirstLastPara="1" wrap="square" lIns="91425" tIns="45700" rIns="91425" bIns="45700" anchor="b" anchorCtr="0">
            <a:normAutofit/>
          </a:bodyPr>
          <a:lstStyle/>
          <a:p>
            <a:pPr marL="0" lvl="0" indent="0" rtl="0">
              <a:lnSpc>
                <a:spcPct val="90000"/>
              </a:lnSpc>
              <a:spcBef>
                <a:spcPts val="0"/>
              </a:spcBef>
              <a:spcAft>
                <a:spcPts val="0"/>
              </a:spcAft>
              <a:buClr>
                <a:srgbClr val="262626"/>
              </a:buClr>
              <a:buSzPts val="4000"/>
              <a:buFont typeface="Meiryo"/>
              <a:buNone/>
            </a:pPr>
            <a:r>
              <a:rPr lang="en-US" sz="3200">
                <a:solidFill>
                  <a:schemeClr val="tx2">
                    <a:lumMod val="50000"/>
                  </a:schemeClr>
                </a:solidFill>
                <a:latin typeface="Arial"/>
                <a:ea typeface="Arial"/>
                <a:cs typeface="Arial"/>
                <a:sym typeface="Arial"/>
              </a:rPr>
              <a:t>NUS ISY5002,     PRS -Group 11</a:t>
            </a:r>
            <a:br>
              <a:rPr lang="en-US" sz="4000">
                <a:solidFill>
                  <a:schemeClr val="tx2">
                    <a:lumMod val="50000"/>
                  </a:schemeClr>
                </a:solidFill>
                <a:latin typeface="Arial"/>
                <a:ea typeface="Arial"/>
                <a:cs typeface="Arial"/>
                <a:sym typeface="Arial"/>
              </a:rPr>
            </a:br>
            <a:r>
              <a:rPr lang="en-US" sz="3600" i="1">
                <a:solidFill>
                  <a:srgbClr val="0070C0"/>
                </a:solidFill>
                <a:effectLst>
                  <a:outerShdw blurRad="38100" dist="38100" dir="2700000" algn="tl">
                    <a:srgbClr val="000000">
                      <a:alpha val="43137"/>
                    </a:srgbClr>
                  </a:outerShdw>
                </a:effectLst>
              </a:rPr>
              <a:t>YT Video Insight Prediction</a:t>
            </a:r>
            <a:br>
              <a:rPr lang="en-US" sz="4000">
                <a:latin typeface="Arial"/>
                <a:ea typeface="Arial"/>
                <a:cs typeface="Arial"/>
                <a:sym typeface="Arial"/>
              </a:rPr>
            </a:br>
            <a:br>
              <a:rPr lang="en-US" sz="4000">
                <a:latin typeface="Arial"/>
                <a:ea typeface="Arial"/>
                <a:cs typeface="Arial"/>
                <a:sym typeface="Arial"/>
              </a:rPr>
            </a:br>
            <a:r>
              <a:rPr lang="en-US" sz="2400">
                <a:solidFill>
                  <a:srgbClr val="0070C0"/>
                </a:solidFill>
              </a:rPr>
              <a:t>Final Presentation</a:t>
            </a:r>
            <a:endParaRPr sz="4000">
              <a:solidFill>
                <a:srgbClr val="0070C0"/>
              </a:solidFill>
              <a:latin typeface="Arial"/>
              <a:ea typeface="Arial"/>
              <a:cs typeface="Arial"/>
              <a:sym typeface="Arial"/>
            </a:endParaRPr>
          </a:p>
        </p:txBody>
      </p:sp>
      <p:sp>
        <p:nvSpPr>
          <p:cNvPr id="100" name="Google Shape;100;p13"/>
          <p:cNvSpPr txBox="1">
            <a:spLocks noGrp="1"/>
          </p:cNvSpPr>
          <p:nvPr>
            <p:ph type="subTitle" idx="1"/>
          </p:nvPr>
        </p:nvSpPr>
        <p:spPr>
          <a:xfrm>
            <a:off x="5289754" y="5329469"/>
            <a:ext cx="6724450" cy="148696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100"/>
              <a:buFont typeface="Arial"/>
              <a:buNone/>
            </a:pPr>
            <a:r>
              <a:rPr lang="en-US" sz="2000" i="1">
                <a:solidFill>
                  <a:srgbClr val="0070C0"/>
                </a:solidFill>
                <a:effectLst>
                  <a:outerShdw blurRad="38100" dist="38100" dir="2700000" algn="tl">
                    <a:srgbClr val="000000">
                      <a:alpha val="43137"/>
                    </a:srgbClr>
                  </a:outerShdw>
                </a:effectLst>
                <a:latin typeface="Arial"/>
                <a:ea typeface="Arial"/>
                <a:cs typeface="Arial"/>
                <a:sym typeface="Arial"/>
              </a:rPr>
              <a:t>Nair Prashant Chathuar Balachandran A0249268N</a:t>
            </a:r>
            <a:endParaRPr sz="2000" i="1">
              <a:solidFill>
                <a:srgbClr val="0070C0"/>
              </a:solidFill>
              <a:effectLst>
                <a:outerShdw blurRad="38100" dist="38100" dir="2700000" algn="tl">
                  <a:srgbClr val="000000">
                    <a:alpha val="43137"/>
                  </a:srgbClr>
                </a:outerShdw>
              </a:effectLs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2000" i="1">
                <a:solidFill>
                  <a:srgbClr val="0070C0"/>
                </a:solidFill>
                <a:effectLst>
                  <a:outerShdw blurRad="38100" dist="38100" dir="2700000" algn="tl">
                    <a:srgbClr val="000000">
                      <a:alpha val="43137"/>
                    </a:srgbClr>
                  </a:outerShdw>
                </a:effectLst>
                <a:latin typeface="Arial"/>
                <a:ea typeface="Arial"/>
                <a:cs typeface="Arial"/>
                <a:sym typeface="Arial"/>
              </a:rPr>
              <a:t>Nakahara </a:t>
            </a:r>
            <a:r>
              <a:rPr lang="en-US" sz="2000" i="1" err="1">
                <a:solidFill>
                  <a:srgbClr val="0070C0"/>
                </a:solidFill>
                <a:effectLst>
                  <a:outerShdw blurRad="38100" dist="38100" dir="2700000" algn="tl">
                    <a:srgbClr val="000000">
                      <a:alpha val="43137"/>
                    </a:srgbClr>
                  </a:outerShdw>
                </a:effectLst>
                <a:latin typeface="Arial"/>
                <a:ea typeface="Arial"/>
                <a:cs typeface="Arial"/>
                <a:sym typeface="Arial"/>
              </a:rPr>
              <a:t>Hirotoshi</a:t>
            </a:r>
            <a:r>
              <a:rPr lang="en-US" sz="2000" i="1">
                <a:solidFill>
                  <a:srgbClr val="0070C0"/>
                </a:solidFill>
                <a:effectLst>
                  <a:outerShdw blurRad="38100" dist="38100" dir="2700000" algn="tl">
                    <a:srgbClr val="000000">
                      <a:alpha val="43137"/>
                    </a:srgbClr>
                  </a:outerShdw>
                </a:effectLst>
                <a:latin typeface="Arial"/>
                <a:ea typeface="Arial"/>
                <a:cs typeface="Arial"/>
                <a:sym typeface="Arial"/>
              </a:rPr>
              <a:t>, A0232336M</a:t>
            </a:r>
            <a:endParaRPr sz="2000" i="1">
              <a:solidFill>
                <a:srgbClr val="0070C0"/>
              </a:solidFill>
              <a:effectLst>
                <a:outerShdw blurRad="38100" dist="38100" dir="2700000" algn="tl">
                  <a:srgbClr val="000000">
                    <a:alpha val="43137"/>
                  </a:srgbClr>
                </a:outerShdw>
              </a:effectLs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2000" i="1">
                <a:solidFill>
                  <a:srgbClr val="0070C0"/>
                </a:solidFill>
                <a:effectLst>
                  <a:outerShdw blurRad="38100" dist="38100" dir="2700000" algn="tl">
                    <a:srgbClr val="000000">
                      <a:alpha val="43137"/>
                    </a:srgbClr>
                  </a:outerShdw>
                </a:effectLst>
                <a:latin typeface="Arial"/>
                <a:ea typeface="Arial"/>
                <a:cs typeface="Arial"/>
                <a:sym typeface="Arial"/>
              </a:rPr>
              <a:t>Pradeep Janakiraman, A0140188H</a:t>
            </a:r>
            <a:endParaRPr sz="2000" i="1">
              <a:solidFill>
                <a:srgbClr val="0070C0"/>
              </a:solidFill>
              <a:effectLst>
                <a:outerShdw blurRad="38100" dist="38100" dir="2700000" algn="tl">
                  <a:srgbClr val="000000">
                    <a:alpha val="43137"/>
                  </a:srgbClr>
                </a:outerShdw>
              </a:effectLs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2000" i="1">
                <a:solidFill>
                  <a:srgbClr val="0070C0"/>
                </a:solidFill>
                <a:effectLst>
                  <a:outerShdw blurRad="38100" dist="38100" dir="2700000" algn="tl">
                    <a:srgbClr val="000000">
                      <a:alpha val="43137"/>
                    </a:srgbClr>
                  </a:outerShdw>
                </a:effectLst>
                <a:latin typeface="Arial"/>
                <a:ea typeface="Arial"/>
                <a:cs typeface="Arial"/>
                <a:sym typeface="Arial"/>
              </a:rPr>
              <a:t>Vikram </a:t>
            </a:r>
            <a:r>
              <a:rPr lang="en-US" sz="2000" i="1" err="1">
                <a:solidFill>
                  <a:srgbClr val="0070C0"/>
                </a:solidFill>
                <a:effectLst>
                  <a:outerShdw blurRad="38100" dist="38100" dir="2700000" algn="tl">
                    <a:srgbClr val="000000">
                      <a:alpha val="43137"/>
                    </a:srgbClr>
                  </a:outerShdw>
                </a:effectLst>
                <a:latin typeface="Arial"/>
                <a:ea typeface="Arial"/>
                <a:cs typeface="Arial"/>
                <a:sym typeface="Arial"/>
              </a:rPr>
              <a:t>Sankireddypally</a:t>
            </a:r>
            <a:r>
              <a:rPr lang="en-US" sz="2000" i="1">
                <a:solidFill>
                  <a:srgbClr val="0070C0"/>
                </a:solidFill>
                <a:effectLst>
                  <a:outerShdw blurRad="38100" dist="38100" dir="2700000" algn="tl">
                    <a:srgbClr val="000000">
                      <a:alpha val="43137"/>
                    </a:srgbClr>
                  </a:outerShdw>
                </a:effectLst>
                <a:latin typeface="Arial"/>
                <a:ea typeface="Arial"/>
                <a:cs typeface="Arial"/>
                <a:sym typeface="Arial"/>
              </a:rPr>
              <a:t> A0249306A</a:t>
            </a:r>
            <a:endParaRPr sz="2000" i="1">
              <a:solidFill>
                <a:srgbClr val="0070C0"/>
              </a:solidFill>
              <a:effectLst>
                <a:outerShdw blurRad="38100" dist="38100" dir="2700000" algn="tl">
                  <a:srgbClr val="000000">
                    <a:alpha val="43137"/>
                  </a:srgbClr>
                </a:outerShdw>
              </a:effectLst>
              <a:latin typeface="Arial"/>
              <a:ea typeface="Arial"/>
              <a:cs typeface="Arial"/>
              <a:sym typeface="Arial"/>
            </a:endParaRPr>
          </a:p>
          <a:p>
            <a:pPr marL="0" lvl="0" indent="0" algn="l" rtl="0">
              <a:lnSpc>
                <a:spcPct val="110000"/>
              </a:lnSpc>
              <a:spcBef>
                <a:spcPts val="0"/>
              </a:spcBef>
              <a:spcAft>
                <a:spcPts val="0"/>
              </a:spcAft>
              <a:buSzPts val="2400"/>
              <a:buNone/>
            </a:pPr>
            <a:endParaRPr>
              <a:solidFill>
                <a:schemeClr val="tx2">
                  <a:lumMod val="50000"/>
                </a:schemeClr>
              </a:solidFill>
              <a:effectLst>
                <a:outerShdw blurRad="38100" dist="38100" dir="2700000" algn="tl">
                  <a:srgbClr val="000000">
                    <a:alpha val="43137"/>
                  </a:srgbClr>
                </a:outerShdw>
              </a:effectLst>
              <a:latin typeface="Arial"/>
              <a:ea typeface="Arial"/>
              <a:cs typeface="Arial"/>
              <a:sym typeface="Arial"/>
            </a:endParaRPr>
          </a:p>
        </p:txBody>
      </p:sp>
      <p:pic>
        <p:nvPicPr>
          <p:cNvPr id="101" name="Google Shape;101;p13" descr="建物、座っている、ベンチ、側を含む画像&#10;&#10;自動生成された説明"/>
          <p:cNvPicPr preferRelativeResize="0"/>
          <p:nvPr/>
        </p:nvPicPr>
        <p:blipFill rotWithShape="1">
          <a:blip r:embed="rId3">
            <a:alphaModFix/>
          </a:blip>
          <a:srcRect/>
          <a:stretch/>
        </p:blipFill>
        <p:spPr>
          <a:xfrm>
            <a:off x="-1" y="1"/>
            <a:ext cx="4635315" cy="6857999"/>
          </a:xfrm>
          <a:prstGeom prst="rect">
            <a:avLst/>
          </a:prstGeom>
          <a:noFill/>
          <a:ln>
            <a:noFill/>
          </a:ln>
        </p:spPr>
      </p:pic>
      <p:cxnSp>
        <p:nvCxnSpPr>
          <p:cNvPr id="102" name="Google Shape;102;p13"/>
          <p:cNvCxnSpPr/>
          <p:nvPr/>
        </p:nvCxnSpPr>
        <p:spPr>
          <a:xfrm>
            <a:off x="5427754" y="4498925"/>
            <a:ext cx="5636107" cy="0"/>
          </a:xfrm>
          <a:prstGeom prst="straightConnector1">
            <a:avLst/>
          </a:prstGeom>
          <a:noFill/>
          <a:ln w="12700" cap="flat" cmpd="sng">
            <a:solidFill>
              <a:srgbClr val="3F3F3F"/>
            </a:solidFill>
            <a:prstDash val="solid"/>
            <a:round/>
            <a:headEnd type="none" w="sm" len="sm"/>
            <a:tailEnd type="none" w="sm" len="sm"/>
          </a:ln>
        </p:spPr>
      </p:cxnSp>
      <p:pic>
        <p:nvPicPr>
          <p:cNvPr id="103" name="Google Shape;103;p13" descr="Graphical user interface, text&#10;&#10;Description automatically generated"/>
          <p:cNvPicPr preferRelativeResize="0"/>
          <p:nvPr/>
        </p:nvPicPr>
        <p:blipFill rotWithShape="1">
          <a:blip r:embed="rId4">
            <a:alphaModFix/>
          </a:blip>
          <a:srcRect/>
          <a:stretch/>
        </p:blipFill>
        <p:spPr>
          <a:xfrm>
            <a:off x="11099800" y="115888"/>
            <a:ext cx="914400" cy="428625"/>
          </a:xfrm>
          <a:prstGeom prst="rect">
            <a:avLst/>
          </a:prstGeom>
          <a:noFill/>
          <a:ln>
            <a:noFill/>
          </a:ln>
        </p:spPr>
      </p:pic>
      <p:sp>
        <p:nvSpPr>
          <p:cNvPr id="2" name="Google Shape;154;p15">
            <a:extLst>
              <a:ext uri="{FF2B5EF4-FFF2-40B4-BE49-F238E27FC236}">
                <a16:creationId xmlns:a16="http://schemas.microsoft.com/office/drawing/2014/main" id="{C0EA029D-AA3A-9C34-4EB2-4F4922E2A422}"/>
              </a:ext>
            </a:extLst>
          </p:cNvPr>
          <p:cNvSpPr txBox="1"/>
          <p:nvPr/>
        </p:nvSpPr>
        <p:spPr>
          <a:xfrm>
            <a:off x="9442121" y="4158519"/>
            <a:ext cx="1530300" cy="253500"/>
          </a:xfrm>
          <a:prstGeom prst="rect">
            <a:avLst/>
          </a:prstGeom>
          <a:noFill/>
          <a:ln>
            <a:noFill/>
          </a:ln>
        </p:spPr>
        <p:txBody>
          <a:bodyPr spcFirstLastPara="1" wrap="square" lIns="0" tIns="45700" rIns="0" bIns="45700" anchor="ctr" anchorCtr="0">
            <a:noAutofit/>
          </a:bodyPr>
          <a:lstStyle/>
          <a:p>
            <a:pPr marL="0" marR="0" lvl="0" indent="0" algn="ctr" rtl="0">
              <a:lnSpc>
                <a:spcPct val="110000"/>
              </a:lnSpc>
              <a:spcBef>
                <a:spcPts val="0"/>
              </a:spcBef>
              <a:spcAft>
                <a:spcPts val="0"/>
              </a:spcAft>
              <a:buClr>
                <a:schemeClr val="accent1"/>
              </a:buClr>
              <a:buSzPts val="1600"/>
              <a:buFont typeface="Calibri"/>
              <a:buNone/>
            </a:pPr>
            <a:r>
              <a:rPr lang="en-US" sz="1200">
                <a:solidFill>
                  <a:schemeClr val="tx2">
                    <a:lumMod val="50000"/>
                  </a:schemeClr>
                </a:solidFill>
                <a:latin typeface="Meiryo"/>
                <a:ea typeface="Meiryo"/>
                <a:sym typeface="Meiryo"/>
              </a:rPr>
              <a:t>5</a:t>
            </a:r>
            <a:r>
              <a:rPr lang="en-US" sz="1200" baseline="30000">
                <a:solidFill>
                  <a:schemeClr val="tx2">
                    <a:lumMod val="50000"/>
                  </a:schemeClr>
                </a:solidFill>
                <a:latin typeface="Meiryo"/>
                <a:ea typeface="Meiryo"/>
                <a:sym typeface="Meiryo"/>
              </a:rPr>
              <a:t>th</a:t>
            </a:r>
            <a:r>
              <a:rPr lang="en-US" sz="1200">
                <a:solidFill>
                  <a:schemeClr val="tx2">
                    <a:lumMod val="50000"/>
                  </a:schemeClr>
                </a:solidFill>
                <a:latin typeface="Meiryo"/>
                <a:ea typeface="Meiryo"/>
                <a:sym typeface="Meiryo"/>
              </a:rPr>
              <a:t> November 2022</a:t>
            </a:r>
            <a:endParaRPr sz="1200">
              <a:solidFill>
                <a:schemeClr val="tx2">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2"/>
          <p:cNvSpPr txBox="1">
            <a:spLocks noGrp="1"/>
          </p:cNvSpPr>
          <p:nvPr>
            <p:ph type="title"/>
          </p:nvPr>
        </p:nvSpPr>
        <p:spPr>
          <a:xfrm>
            <a:off x="1096963" y="287338"/>
            <a:ext cx="10058400" cy="701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3200"/>
              <a:buFont typeface="Meiryo"/>
              <a:buNone/>
            </a:pPr>
            <a:r>
              <a:rPr lang="en-US"/>
              <a:t>Sample Test</a:t>
            </a:r>
            <a:endParaRPr/>
          </a:p>
        </p:txBody>
      </p:sp>
      <p:pic>
        <p:nvPicPr>
          <p:cNvPr id="328" name="Google Shape;328;p22" descr="Graphical user interface, text&#10;&#10;Description automatically generated"/>
          <p:cNvPicPr preferRelativeResize="0"/>
          <p:nvPr/>
        </p:nvPicPr>
        <p:blipFill rotWithShape="1">
          <a:blip r:embed="rId3">
            <a:alphaModFix/>
          </a:blip>
          <a:srcRect/>
          <a:stretch/>
        </p:blipFill>
        <p:spPr>
          <a:xfrm>
            <a:off x="11099800" y="115888"/>
            <a:ext cx="914400" cy="428625"/>
          </a:xfrm>
          <a:prstGeom prst="rect">
            <a:avLst/>
          </a:prstGeom>
          <a:noFill/>
          <a:ln>
            <a:noFill/>
          </a:ln>
        </p:spPr>
      </p:pic>
      <p:sp>
        <p:nvSpPr>
          <p:cNvPr id="329" name="Google Shape;329;p22"/>
          <p:cNvSpPr/>
          <p:nvPr/>
        </p:nvSpPr>
        <p:spPr>
          <a:xfrm>
            <a:off x="1469175" y="1392700"/>
            <a:ext cx="9436800" cy="462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a:p>
        </p:txBody>
      </p:sp>
      <p:sp>
        <p:nvSpPr>
          <p:cNvPr id="6" name="TextBox 5">
            <a:extLst>
              <a:ext uri="{FF2B5EF4-FFF2-40B4-BE49-F238E27FC236}">
                <a16:creationId xmlns:a16="http://schemas.microsoft.com/office/drawing/2014/main" id="{3D812002-107E-C93B-35B4-72D5750AB742}"/>
              </a:ext>
            </a:extLst>
          </p:cNvPr>
          <p:cNvSpPr txBox="1"/>
          <p:nvPr/>
        </p:nvSpPr>
        <p:spPr>
          <a:xfrm>
            <a:off x="1557203" y="1478529"/>
            <a:ext cx="4216917" cy="3108543"/>
          </a:xfrm>
          <a:prstGeom prst="rect">
            <a:avLst/>
          </a:prstGeom>
          <a:noFill/>
        </p:spPr>
        <p:txBody>
          <a:bodyPr wrap="square" rtlCol="0">
            <a:spAutoFit/>
          </a:bodyPr>
          <a:lstStyle/>
          <a:p>
            <a:pPr marL="285750" indent="-285750">
              <a:buFont typeface="Wingdings" pitchFamily="2" charset="2"/>
              <a:buChar char="Ø"/>
            </a:pPr>
            <a:r>
              <a:rPr lang="en-US"/>
              <a:t>User uploads the Video file &amp; Thumbnail </a:t>
            </a:r>
          </a:p>
          <a:p>
            <a:pPr marL="285750" indent="-285750">
              <a:buFont typeface="Wingdings" pitchFamily="2" charset="2"/>
              <a:buChar char="Ø"/>
            </a:pPr>
            <a:r>
              <a:rPr lang="en-US"/>
              <a:t>The uploaded video undergoes a series of extraction process to get the following 2  data:</a:t>
            </a:r>
          </a:p>
          <a:p>
            <a:pPr lvl="7"/>
            <a:r>
              <a:rPr lang="en-US"/>
              <a:t>     &gt; </a:t>
            </a:r>
            <a:r>
              <a:rPr lang="en-US" sz="1200">
                <a:solidFill>
                  <a:schemeClr val="tx1">
                    <a:lumMod val="85000"/>
                    <a:lumOff val="15000"/>
                  </a:schemeClr>
                </a:solidFill>
              </a:rPr>
              <a:t>Retrieve meta data like fps, duration from the video</a:t>
            </a:r>
            <a:endParaRPr lang="en-US">
              <a:solidFill>
                <a:schemeClr val="tx1">
                  <a:lumMod val="85000"/>
                  <a:lumOff val="15000"/>
                </a:schemeClr>
              </a:solidFill>
            </a:endParaRPr>
          </a:p>
          <a:p>
            <a:pPr lvl="3"/>
            <a:r>
              <a:rPr lang="en-US">
                <a:solidFill>
                  <a:schemeClr val="tx1">
                    <a:lumMod val="85000"/>
                    <a:lumOff val="15000"/>
                  </a:schemeClr>
                </a:solidFill>
              </a:rPr>
              <a:t>     &gt; </a:t>
            </a:r>
            <a:r>
              <a:rPr lang="en-US" sz="1200">
                <a:solidFill>
                  <a:schemeClr val="tx1">
                    <a:lumMod val="85000"/>
                    <a:lumOff val="15000"/>
                  </a:schemeClr>
                </a:solidFill>
              </a:rPr>
              <a:t>Slice Video to images frames </a:t>
            </a:r>
          </a:p>
          <a:p>
            <a:pPr lvl="3"/>
            <a:endParaRPr lang="en-US">
              <a:solidFill>
                <a:schemeClr val="accent3">
                  <a:lumMod val="50000"/>
                </a:schemeClr>
              </a:solidFill>
            </a:endParaRPr>
          </a:p>
          <a:p>
            <a:pPr marL="285750" indent="-285750">
              <a:buFont typeface="Wingdings" pitchFamily="2" charset="2"/>
              <a:buChar char="Ø"/>
            </a:pPr>
            <a:r>
              <a:rPr lang="en-US"/>
              <a:t>Deep Learning Model predicts the Like count using the extracted data &amp; thumbnail.</a:t>
            </a:r>
          </a:p>
          <a:p>
            <a:pPr marL="285750" indent="-285750">
              <a:buFont typeface="Wingdings" pitchFamily="2" charset="2"/>
              <a:buChar char="Ø"/>
            </a:pPr>
            <a:r>
              <a:rPr lang="en-US"/>
              <a:t>Predicted Like count will be passed to second deep learning model to predict View count.</a:t>
            </a:r>
          </a:p>
          <a:p>
            <a:pPr marL="285750" indent="-285750">
              <a:buFont typeface="Wingdings" pitchFamily="2" charset="2"/>
              <a:buChar char="Ø"/>
            </a:pPr>
            <a:r>
              <a:rPr lang="en-US"/>
              <a:t>User gets the Like and View count on the web page.</a:t>
            </a:r>
          </a:p>
          <a:p>
            <a:endParaRPr lang="en-US"/>
          </a:p>
          <a:p>
            <a:endParaRPr lang="en-US"/>
          </a:p>
        </p:txBody>
      </p:sp>
      <p:sp>
        <p:nvSpPr>
          <p:cNvPr id="2" name="TextBox 1">
            <a:extLst>
              <a:ext uri="{FF2B5EF4-FFF2-40B4-BE49-F238E27FC236}">
                <a16:creationId xmlns:a16="http://schemas.microsoft.com/office/drawing/2014/main" id="{5FBCF47E-A57A-9D70-9251-FF8EBD44C3C3}"/>
              </a:ext>
            </a:extLst>
          </p:cNvPr>
          <p:cNvSpPr txBox="1"/>
          <p:nvPr/>
        </p:nvSpPr>
        <p:spPr>
          <a:xfrm>
            <a:off x="1469175" y="4819126"/>
            <a:ext cx="4613025" cy="1785104"/>
          </a:xfrm>
          <a:prstGeom prst="rect">
            <a:avLst/>
          </a:prstGeom>
          <a:noFill/>
        </p:spPr>
        <p:txBody>
          <a:bodyPr wrap="square" rtlCol="0">
            <a:spAutoFit/>
          </a:bodyPr>
          <a:lstStyle/>
          <a:p>
            <a:pPr marL="285750" indent="-285750">
              <a:buFont typeface="Wingdings" pitchFamily="2" charset="2"/>
              <a:buChar char="Ø"/>
            </a:pPr>
            <a:endParaRPr lang="en-US"/>
          </a:p>
          <a:p>
            <a:pPr marL="285750" indent="-285750">
              <a:buFont typeface="Wingdings" pitchFamily="2" charset="2"/>
              <a:buChar char="Ø"/>
            </a:pPr>
            <a:endParaRPr lang="en-US" sz="1200"/>
          </a:p>
          <a:p>
            <a:pPr marL="285750" indent="-285750">
              <a:buFont typeface="Wingdings" pitchFamily="2" charset="2"/>
              <a:buChar char="Ø"/>
            </a:pPr>
            <a:r>
              <a:rPr lang="en-US" sz="1100"/>
              <a:t>Python &amp; Flask web framework used to integrate the developed deep learning models &amp; UI.</a:t>
            </a:r>
          </a:p>
          <a:p>
            <a:pPr marL="285750" indent="-285750">
              <a:buFont typeface="Wingdings" pitchFamily="2" charset="2"/>
              <a:buChar char="Ø"/>
            </a:pPr>
            <a:r>
              <a:rPr lang="en-US" sz="1100"/>
              <a:t>UI developed in plain HTML with limited validations for user to input Video and report results.</a:t>
            </a:r>
          </a:p>
          <a:p>
            <a:pPr marL="285750" indent="-285750">
              <a:buFont typeface="Wingdings" pitchFamily="2" charset="2"/>
              <a:buChar char="Ø"/>
            </a:pPr>
            <a:endParaRPr lang="en-US" sz="1200"/>
          </a:p>
          <a:p>
            <a:pPr marL="285750" indent="-285750">
              <a:buFont typeface="Wingdings" pitchFamily="2" charset="2"/>
              <a:buChar char="Ø"/>
            </a:pPr>
            <a:endParaRPr lang="en-US"/>
          </a:p>
          <a:p>
            <a:endParaRPr lang="en-US"/>
          </a:p>
        </p:txBody>
      </p:sp>
      <p:sp>
        <p:nvSpPr>
          <p:cNvPr id="3" name="Google Shape;310;p19">
            <a:extLst>
              <a:ext uri="{FF2B5EF4-FFF2-40B4-BE49-F238E27FC236}">
                <a16:creationId xmlns:a16="http://schemas.microsoft.com/office/drawing/2014/main" id="{64404318-DFBC-E53C-A79F-A4553961AC77}"/>
              </a:ext>
            </a:extLst>
          </p:cNvPr>
          <p:cNvSpPr/>
          <p:nvPr/>
        </p:nvSpPr>
        <p:spPr>
          <a:xfrm>
            <a:off x="1557203" y="4908718"/>
            <a:ext cx="4023791" cy="286019"/>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SG" sz="1200" b="1">
                <a:solidFill>
                  <a:schemeClr val="dk1"/>
                </a:solidFill>
              </a:rPr>
              <a:t>Programming language &amp; framework </a:t>
            </a:r>
            <a:endParaRPr sz="1200" b="1">
              <a:solidFill>
                <a:schemeClr val="dk1"/>
              </a:solidFill>
            </a:endParaRPr>
          </a:p>
        </p:txBody>
      </p:sp>
      <p:pic>
        <p:nvPicPr>
          <p:cNvPr id="7" name="Picture 6">
            <a:extLst>
              <a:ext uri="{FF2B5EF4-FFF2-40B4-BE49-F238E27FC236}">
                <a16:creationId xmlns:a16="http://schemas.microsoft.com/office/drawing/2014/main" id="{611B13C9-5D3E-FEC5-5B95-9F53510949A1}"/>
              </a:ext>
            </a:extLst>
          </p:cNvPr>
          <p:cNvPicPr>
            <a:picLocks noChangeAspect="1"/>
          </p:cNvPicPr>
          <p:nvPr/>
        </p:nvPicPr>
        <p:blipFill>
          <a:blip r:embed="rId4"/>
          <a:stretch>
            <a:fillRect/>
          </a:stretch>
        </p:blipFill>
        <p:spPr>
          <a:xfrm>
            <a:off x="5809967" y="1524304"/>
            <a:ext cx="5060161" cy="4017275"/>
          </a:xfrm>
          <a:prstGeom prst="rect">
            <a:avLst/>
          </a:prstGeom>
        </p:spPr>
      </p:pic>
      <p:pic>
        <p:nvPicPr>
          <p:cNvPr id="5" name="Picture 4">
            <a:extLst>
              <a:ext uri="{FF2B5EF4-FFF2-40B4-BE49-F238E27FC236}">
                <a16:creationId xmlns:a16="http://schemas.microsoft.com/office/drawing/2014/main" id="{BF707309-E692-E4C3-3B71-8B5358497A9A}"/>
              </a:ext>
            </a:extLst>
          </p:cNvPr>
          <p:cNvPicPr>
            <a:picLocks noChangeAspect="1"/>
          </p:cNvPicPr>
          <p:nvPr/>
        </p:nvPicPr>
        <p:blipFill>
          <a:blip r:embed="rId5"/>
          <a:stretch>
            <a:fillRect/>
          </a:stretch>
        </p:blipFill>
        <p:spPr>
          <a:xfrm>
            <a:off x="5861207" y="4665524"/>
            <a:ext cx="3490041" cy="1536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sp>
        <p:nvSpPr>
          <p:cNvPr id="98" name="Google Shape;98;p13"/>
          <p:cNvSpPr/>
          <p:nvPr/>
        </p:nvSpPr>
        <p:spPr>
          <a:xfrm>
            <a:off x="0" y="1"/>
            <a:ext cx="12192001" cy="68579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99" name="Google Shape;99;p13"/>
          <p:cNvSpPr txBox="1">
            <a:spLocks noGrp="1"/>
          </p:cNvSpPr>
          <p:nvPr>
            <p:ph type="ctrTitle"/>
          </p:nvPr>
        </p:nvSpPr>
        <p:spPr>
          <a:xfrm>
            <a:off x="5018432" y="2297339"/>
            <a:ext cx="6454750" cy="2950056"/>
          </a:xfrm>
          <a:prstGeom prst="rect">
            <a:avLst/>
          </a:prstGeom>
          <a:noFill/>
          <a:ln>
            <a:noFill/>
          </a:ln>
        </p:spPr>
        <p:txBody>
          <a:bodyPr spcFirstLastPara="1" wrap="square" lIns="91425" tIns="45700" rIns="91425" bIns="45700" anchor="b" anchorCtr="0">
            <a:normAutofit/>
          </a:bodyPr>
          <a:lstStyle/>
          <a:p>
            <a:pPr marL="0" lvl="0" indent="0" rtl="0">
              <a:lnSpc>
                <a:spcPct val="90000"/>
              </a:lnSpc>
              <a:spcBef>
                <a:spcPts val="0"/>
              </a:spcBef>
              <a:spcAft>
                <a:spcPts val="0"/>
              </a:spcAft>
              <a:buClr>
                <a:srgbClr val="262626"/>
              </a:buClr>
              <a:buSzPts val="4000"/>
              <a:buFont typeface="Meiryo"/>
              <a:buNone/>
            </a:pPr>
            <a:r>
              <a:rPr lang="en-US" sz="3200">
                <a:solidFill>
                  <a:schemeClr val="tx2">
                    <a:lumMod val="50000"/>
                  </a:schemeClr>
                </a:solidFill>
                <a:latin typeface="Arial"/>
                <a:ea typeface="Arial"/>
                <a:cs typeface="Arial"/>
                <a:sym typeface="Arial"/>
              </a:rPr>
              <a:t>NUS ISY5002,     PRS -Group 11</a:t>
            </a:r>
            <a:br>
              <a:rPr lang="en-US" sz="4000">
                <a:solidFill>
                  <a:schemeClr val="tx2">
                    <a:lumMod val="50000"/>
                  </a:schemeClr>
                </a:solidFill>
                <a:latin typeface="Arial"/>
                <a:ea typeface="Arial"/>
                <a:cs typeface="Arial"/>
                <a:sym typeface="Arial"/>
              </a:rPr>
            </a:br>
            <a:r>
              <a:rPr lang="en-US" sz="3600" i="1">
                <a:solidFill>
                  <a:srgbClr val="0070C0"/>
                </a:solidFill>
                <a:effectLst>
                  <a:outerShdw blurRad="38100" dist="38100" dir="2700000" algn="tl">
                    <a:srgbClr val="000000">
                      <a:alpha val="43137"/>
                    </a:srgbClr>
                  </a:outerShdw>
                </a:effectLst>
              </a:rPr>
              <a:t>YT Video Insight Prediction</a:t>
            </a:r>
            <a:br>
              <a:rPr lang="en-US" sz="4000">
                <a:latin typeface="Arial"/>
                <a:ea typeface="Arial"/>
                <a:cs typeface="Arial"/>
                <a:sym typeface="Arial"/>
              </a:rPr>
            </a:br>
            <a:br>
              <a:rPr lang="en-US" sz="4000">
                <a:latin typeface="Arial"/>
                <a:ea typeface="Arial"/>
                <a:cs typeface="Arial"/>
                <a:sym typeface="Arial"/>
              </a:rPr>
            </a:br>
            <a:endParaRPr sz="4000">
              <a:solidFill>
                <a:srgbClr val="0070C0"/>
              </a:solidFill>
              <a:latin typeface="Arial"/>
              <a:ea typeface="Arial"/>
              <a:cs typeface="Arial"/>
              <a:sym typeface="Arial"/>
            </a:endParaRPr>
          </a:p>
        </p:txBody>
      </p:sp>
      <p:sp>
        <p:nvSpPr>
          <p:cNvPr id="100" name="Google Shape;100;p13"/>
          <p:cNvSpPr txBox="1">
            <a:spLocks noGrp="1"/>
          </p:cNvSpPr>
          <p:nvPr>
            <p:ph type="subTitle" idx="1"/>
          </p:nvPr>
        </p:nvSpPr>
        <p:spPr>
          <a:xfrm>
            <a:off x="5289754" y="5329469"/>
            <a:ext cx="6724450" cy="148696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100"/>
              <a:buFont typeface="Arial"/>
              <a:buNone/>
            </a:pPr>
            <a:r>
              <a:rPr lang="en-US" sz="2000" i="1">
                <a:solidFill>
                  <a:srgbClr val="0070C0"/>
                </a:solidFill>
                <a:effectLst>
                  <a:outerShdw blurRad="38100" dist="38100" dir="2700000" algn="tl">
                    <a:srgbClr val="000000">
                      <a:alpha val="43137"/>
                    </a:srgbClr>
                  </a:outerShdw>
                </a:effectLst>
                <a:latin typeface="Arial"/>
                <a:ea typeface="Arial"/>
                <a:cs typeface="Arial"/>
                <a:sym typeface="Arial"/>
              </a:rPr>
              <a:t>Nair Prashant Chathuar Balachandran A0249268N</a:t>
            </a:r>
            <a:endParaRPr sz="2000" i="1">
              <a:solidFill>
                <a:srgbClr val="0070C0"/>
              </a:solidFill>
              <a:effectLst>
                <a:outerShdw blurRad="38100" dist="38100" dir="2700000" algn="tl">
                  <a:srgbClr val="000000">
                    <a:alpha val="43137"/>
                  </a:srgbClr>
                </a:outerShdw>
              </a:effectLs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2000" i="1">
                <a:solidFill>
                  <a:srgbClr val="0070C0"/>
                </a:solidFill>
                <a:effectLst>
                  <a:outerShdw blurRad="38100" dist="38100" dir="2700000" algn="tl">
                    <a:srgbClr val="000000">
                      <a:alpha val="43137"/>
                    </a:srgbClr>
                  </a:outerShdw>
                </a:effectLst>
                <a:latin typeface="Arial"/>
                <a:ea typeface="Arial"/>
                <a:cs typeface="Arial"/>
                <a:sym typeface="Arial"/>
              </a:rPr>
              <a:t>Nakahara </a:t>
            </a:r>
            <a:r>
              <a:rPr lang="en-US" sz="2000" i="1" err="1">
                <a:solidFill>
                  <a:srgbClr val="0070C0"/>
                </a:solidFill>
                <a:effectLst>
                  <a:outerShdw blurRad="38100" dist="38100" dir="2700000" algn="tl">
                    <a:srgbClr val="000000">
                      <a:alpha val="43137"/>
                    </a:srgbClr>
                  </a:outerShdw>
                </a:effectLst>
                <a:latin typeface="Arial"/>
                <a:ea typeface="Arial"/>
                <a:cs typeface="Arial"/>
                <a:sym typeface="Arial"/>
              </a:rPr>
              <a:t>Hirotoshi</a:t>
            </a:r>
            <a:r>
              <a:rPr lang="en-US" sz="2000" i="1">
                <a:solidFill>
                  <a:srgbClr val="0070C0"/>
                </a:solidFill>
                <a:effectLst>
                  <a:outerShdw blurRad="38100" dist="38100" dir="2700000" algn="tl">
                    <a:srgbClr val="000000">
                      <a:alpha val="43137"/>
                    </a:srgbClr>
                  </a:outerShdw>
                </a:effectLst>
                <a:latin typeface="Arial"/>
                <a:ea typeface="Arial"/>
                <a:cs typeface="Arial"/>
                <a:sym typeface="Arial"/>
              </a:rPr>
              <a:t>, A0232336M</a:t>
            </a:r>
            <a:endParaRPr sz="2000" i="1">
              <a:solidFill>
                <a:srgbClr val="0070C0"/>
              </a:solidFill>
              <a:effectLst>
                <a:outerShdw blurRad="38100" dist="38100" dir="2700000" algn="tl">
                  <a:srgbClr val="000000">
                    <a:alpha val="43137"/>
                  </a:srgbClr>
                </a:outerShdw>
              </a:effectLs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2000" i="1">
                <a:solidFill>
                  <a:srgbClr val="0070C0"/>
                </a:solidFill>
                <a:effectLst>
                  <a:outerShdw blurRad="38100" dist="38100" dir="2700000" algn="tl">
                    <a:srgbClr val="000000">
                      <a:alpha val="43137"/>
                    </a:srgbClr>
                  </a:outerShdw>
                </a:effectLst>
                <a:latin typeface="Arial"/>
                <a:ea typeface="Arial"/>
                <a:cs typeface="Arial"/>
                <a:sym typeface="Arial"/>
              </a:rPr>
              <a:t>Pradeep Janakiraman, A0140188H</a:t>
            </a:r>
            <a:endParaRPr sz="2000" i="1">
              <a:solidFill>
                <a:srgbClr val="0070C0"/>
              </a:solidFill>
              <a:effectLst>
                <a:outerShdw blurRad="38100" dist="38100" dir="2700000" algn="tl">
                  <a:srgbClr val="000000">
                    <a:alpha val="43137"/>
                  </a:srgbClr>
                </a:outerShdw>
              </a:effectLs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2000" i="1">
                <a:solidFill>
                  <a:srgbClr val="0070C0"/>
                </a:solidFill>
                <a:effectLst>
                  <a:outerShdw blurRad="38100" dist="38100" dir="2700000" algn="tl">
                    <a:srgbClr val="000000">
                      <a:alpha val="43137"/>
                    </a:srgbClr>
                  </a:outerShdw>
                </a:effectLst>
                <a:latin typeface="Arial"/>
                <a:ea typeface="Arial"/>
                <a:cs typeface="Arial"/>
                <a:sym typeface="Arial"/>
              </a:rPr>
              <a:t>Vikram </a:t>
            </a:r>
            <a:r>
              <a:rPr lang="en-US" sz="2000" i="1" err="1">
                <a:solidFill>
                  <a:srgbClr val="0070C0"/>
                </a:solidFill>
                <a:effectLst>
                  <a:outerShdw blurRad="38100" dist="38100" dir="2700000" algn="tl">
                    <a:srgbClr val="000000">
                      <a:alpha val="43137"/>
                    </a:srgbClr>
                  </a:outerShdw>
                </a:effectLst>
                <a:latin typeface="Arial"/>
                <a:ea typeface="Arial"/>
                <a:cs typeface="Arial"/>
                <a:sym typeface="Arial"/>
              </a:rPr>
              <a:t>Sankireddypally</a:t>
            </a:r>
            <a:r>
              <a:rPr lang="en-US" sz="2000" i="1">
                <a:solidFill>
                  <a:srgbClr val="0070C0"/>
                </a:solidFill>
                <a:effectLst>
                  <a:outerShdw blurRad="38100" dist="38100" dir="2700000" algn="tl">
                    <a:srgbClr val="000000">
                      <a:alpha val="43137"/>
                    </a:srgbClr>
                  </a:outerShdw>
                </a:effectLst>
                <a:latin typeface="Arial"/>
                <a:ea typeface="Arial"/>
                <a:cs typeface="Arial"/>
                <a:sym typeface="Arial"/>
              </a:rPr>
              <a:t> A0249306A</a:t>
            </a:r>
            <a:endParaRPr sz="2000" i="1">
              <a:solidFill>
                <a:srgbClr val="0070C0"/>
              </a:solidFill>
              <a:effectLst>
                <a:outerShdw blurRad="38100" dist="38100" dir="2700000" algn="tl">
                  <a:srgbClr val="000000">
                    <a:alpha val="43137"/>
                  </a:srgbClr>
                </a:outerShdw>
              </a:effectLst>
              <a:latin typeface="Arial"/>
              <a:ea typeface="Arial"/>
              <a:cs typeface="Arial"/>
              <a:sym typeface="Arial"/>
            </a:endParaRPr>
          </a:p>
          <a:p>
            <a:pPr marL="0" lvl="0" indent="0" algn="l" rtl="0">
              <a:lnSpc>
                <a:spcPct val="110000"/>
              </a:lnSpc>
              <a:spcBef>
                <a:spcPts val="0"/>
              </a:spcBef>
              <a:spcAft>
                <a:spcPts val="0"/>
              </a:spcAft>
              <a:buSzPts val="2400"/>
              <a:buNone/>
            </a:pPr>
            <a:endParaRPr>
              <a:solidFill>
                <a:schemeClr val="tx2">
                  <a:lumMod val="50000"/>
                </a:schemeClr>
              </a:solidFill>
              <a:effectLst>
                <a:outerShdw blurRad="38100" dist="38100" dir="2700000" algn="tl">
                  <a:srgbClr val="000000">
                    <a:alpha val="43137"/>
                  </a:srgbClr>
                </a:outerShdw>
              </a:effectLst>
              <a:latin typeface="Arial"/>
              <a:ea typeface="Arial"/>
              <a:cs typeface="Arial"/>
              <a:sym typeface="Arial"/>
            </a:endParaRPr>
          </a:p>
        </p:txBody>
      </p:sp>
      <p:pic>
        <p:nvPicPr>
          <p:cNvPr id="101" name="Google Shape;101;p13" descr="建物、座っている、ベンチ、側を含む画像&#10;&#10;自動生成された説明"/>
          <p:cNvPicPr preferRelativeResize="0"/>
          <p:nvPr/>
        </p:nvPicPr>
        <p:blipFill rotWithShape="1">
          <a:blip r:embed="rId3">
            <a:alphaModFix/>
          </a:blip>
          <a:srcRect/>
          <a:stretch/>
        </p:blipFill>
        <p:spPr>
          <a:xfrm>
            <a:off x="-1" y="1"/>
            <a:ext cx="4635315" cy="6857999"/>
          </a:xfrm>
          <a:prstGeom prst="rect">
            <a:avLst/>
          </a:prstGeom>
          <a:noFill/>
          <a:ln>
            <a:noFill/>
          </a:ln>
        </p:spPr>
      </p:pic>
      <p:cxnSp>
        <p:nvCxnSpPr>
          <p:cNvPr id="102" name="Google Shape;102;p13"/>
          <p:cNvCxnSpPr/>
          <p:nvPr/>
        </p:nvCxnSpPr>
        <p:spPr>
          <a:xfrm>
            <a:off x="5427754" y="4498925"/>
            <a:ext cx="5636107" cy="0"/>
          </a:xfrm>
          <a:prstGeom prst="straightConnector1">
            <a:avLst/>
          </a:prstGeom>
          <a:noFill/>
          <a:ln w="12700" cap="flat" cmpd="sng">
            <a:solidFill>
              <a:srgbClr val="3F3F3F"/>
            </a:solidFill>
            <a:prstDash val="solid"/>
            <a:round/>
            <a:headEnd type="none" w="sm" len="sm"/>
            <a:tailEnd type="none" w="sm" len="sm"/>
          </a:ln>
        </p:spPr>
      </p:cxnSp>
      <p:pic>
        <p:nvPicPr>
          <p:cNvPr id="103" name="Google Shape;103;p13" descr="Graphical user interface, text&#10;&#10;Description automatically generated"/>
          <p:cNvPicPr preferRelativeResize="0"/>
          <p:nvPr/>
        </p:nvPicPr>
        <p:blipFill rotWithShape="1">
          <a:blip r:embed="rId4">
            <a:alphaModFix/>
          </a:blip>
          <a:srcRect/>
          <a:stretch/>
        </p:blipFill>
        <p:spPr>
          <a:xfrm>
            <a:off x="11099800" y="115888"/>
            <a:ext cx="914400" cy="428625"/>
          </a:xfrm>
          <a:prstGeom prst="rect">
            <a:avLst/>
          </a:prstGeom>
          <a:noFill/>
          <a:ln>
            <a:noFill/>
          </a:ln>
        </p:spPr>
      </p:pic>
      <p:sp>
        <p:nvSpPr>
          <p:cNvPr id="2" name="Google Shape;154;p15">
            <a:extLst>
              <a:ext uri="{FF2B5EF4-FFF2-40B4-BE49-F238E27FC236}">
                <a16:creationId xmlns:a16="http://schemas.microsoft.com/office/drawing/2014/main" id="{C0EA029D-AA3A-9C34-4EB2-4F4922E2A422}"/>
              </a:ext>
            </a:extLst>
          </p:cNvPr>
          <p:cNvSpPr txBox="1"/>
          <p:nvPr/>
        </p:nvSpPr>
        <p:spPr>
          <a:xfrm>
            <a:off x="9442121" y="4158519"/>
            <a:ext cx="1530300" cy="253500"/>
          </a:xfrm>
          <a:prstGeom prst="rect">
            <a:avLst/>
          </a:prstGeom>
          <a:noFill/>
          <a:ln>
            <a:noFill/>
          </a:ln>
        </p:spPr>
        <p:txBody>
          <a:bodyPr spcFirstLastPara="1" wrap="square" lIns="0" tIns="45700" rIns="0" bIns="45700" anchor="ctr" anchorCtr="0">
            <a:noAutofit/>
          </a:bodyPr>
          <a:lstStyle/>
          <a:p>
            <a:pPr marL="0" marR="0" lvl="0" indent="0" algn="ctr" rtl="0">
              <a:lnSpc>
                <a:spcPct val="110000"/>
              </a:lnSpc>
              <a:spcBef>
                <a:spcPts val="0"/>
              </a:spcBef>
              <a:spcAft>
                <a:spcPts val="0"/>
              </a:spcAft>
              <a:buClr>
                <a:schemeClr val="accent1"/>
              </a:buClr>
              <a:buSzPts val="1600"/>
              <a:buFont typeface="Calibri"/>
              <a:buNone/>
            </a:pPr>
            <a:r>
              <a:rPr lang="en-US" sz="1200">
                <a:solidFill>
                  <a:schemeClr val="tx2">
                    <a:lumMod val="50000"/>
                  </a:schemeClr>
                </a:solidFill>
                <a:latin typeface="Meiryo"/>
                <a:ea typeface="Meiryo"/>
                <a:sym typeface="Meiryo"/>
              </a:rPr>
              <a:t>5th November 2022</a:t>
            </a:r>
            <a:endParaRPr sz="1200">
              <a:solidFill>
                <a:schemeClr val="tx2">
                  <a:lumMod val="50000"/>
                </a:schemeClr>
              </a:solidFill>
            </a:endParaRPr>
          </a:p>
        </p:txBody>
      </p:sp>
      <p:sp>
        <p:nvSpPr>
          <p:cNvPr id="3" name="Google Shape;154;p15">
            <a:extLst>
              <a:ext uri="{FF2B5EF4-FFF2-40B4-BE49-F238E27FC236}">
                <a16:creationId xmlns:a16="http://schemas.microsoft.com/office/drawing/2014/main" id="{789A37FC-6929-B386-52C1-4311DF6C8A06}"/>
              </a:ext>
            </a:extLst>
          </p:cNvPr>
          <p:cNvSpPr txBox="1"/>
          <p:nvPr/>
        </p:nvSpPr>
        <p:spPr>
          <a:xfrm>
            <a:off x="5289754" y="1639291"/>
            <a:ext cx="4581745" cy="253500"/>
          </a:xfrm>
          <a:prstGeom prst="rect">
            <a:avLst/>
          </a:prstGeom>
          <a:noFill/>
          <a:ln>
            <a:noFill/>
          </a:ln>
        </p:spPr>
        <p:txBody>
          <a:bodyPr spcFirstLastPara="1" wrap="square" lIns="0" tIns="45700" rIns="0" bIns="45700" anchor="ctr" anchorCtr="0">
            <a:noAutofit/>
          </a:bodyPr>
          <a:lstStyle/>
          <a:p>
            <a:pPr algn="ctr">
              <a:lnSpc>
                <a:spcPct val="110000"/>
              </a:lnSpc>
              <a:buClr>
                <a:schemeClr val="accent1"/>
              </a:buClr>
              <a:buSzPts val="1600"/>
            </a:pPr>
            <a:r>
              <a:rPr lang="en-SG" sz="5400">
                <a:solidFill>
                  <a:schemeClr val="tx2">
                    <a:lumMod val="50000"/>
                  </a:schemeClr>
                </a:solidFill>
                <a:effectLst>
                  <a:outerShdw blurRad="38100" dist="38100" dir="2700000" algn="tl">
                    <a:srgbClr val="000000">
                      <a:alpha val="43137"/>
                    </a:srgbClr>
                  </a:outerShdw>
                </a:effectLst>
                <a:latin typeface="Calibri" panose="020F0502020204030204" pitchFamily="34" charset="0"/>
                <a:cs typeface="Times New Roman" panose="02020603050405020304" pitchFamily="18" charset="0"/>
              </a:rPr>
              <a:t>Thank You</a:t>
            </a:r>
            <a:endParaRPr sz="5400">
              <a:solidFill>
                <a:schemeClr val="tx2">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5628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4"/>
          <p:cNvSpPr txBox="1">
            <a:spLocks noGrp="1"/>
          </p:cNvSpPr>
          <p:nvPr>
            <p:ph type="title"/>
          </p:nvPr>
        </p:nvSpPr>
        <p:spPr>
          <a:xfrm>
            <a:off x="1096963" y="287338"/>
            <a:ext cx="10058400" cy="701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3200"/>
              <a:buFont typeface="Meiryo"/>
              <a:buNone/>
            </a:pPr>
            <a:r>
              <a:rPr lang="en-US"/>
              <a:t>Executive summary</a:t>
            </a:r>
            <a:endParaRPr/>
          </a:p>
        </p:txBody>
      </p:sp>
      <p:pic>
        <p:nvPicPr>
          <p:cNvPr id="111" name="Google Shape;111;p14" descr="Graphical user interface, text&#10;&#10;Description automatically generated"/>
          <p:cNvPicPr preferRelativeResize="0"/>
          <p:nvPr/>
        </p:nvPicPr>
        <p:blipFill rotWithShape="1">
          <a:blip r:embed="rId3">
            <a:alphaModFix/>
          </a:blip>
          <a:srcRect/>
          <a:stretch/>
        </p:blipFill>
        <p:spPr>
          <a:xfrm>
            <a:off x="11099800" y="115888"/>
            <a:ext cx="914400" cy="428625"/>
          </a:xfrm>
          <a:prstGeom prst="rect">
            <a:avLst/>
          </a:prstGeom>
          <a:noFill/>
          <a:ln>
            <a:noFill/>
          </a:ln>
        </p:spPr>
      </p:pic>
      <p:sp>
        <p:nvSpPr>
          <p:cNvPr id="112" name="Google Shape;112;p14"/>
          <p:cNvSpPr/>
          <p:nvPr/>
        </p:nvSpPr>
        <p:spPr>
          <a:xfrm>
            <a:off x="894975" y="1226894"/>
            <a:ext cx="5041200" cy="29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rPr>
              <a:t>Background</a:t>
            </a:r>
            <a:endParaRPr sz="1600">
              <a:solidFill>
                <a:schemeClr val="lt1"/>
              </a:solidFill>
            </a:endParaRPr>
          </a:p>
        </p:txBody>
      </p:sp>
      <p:sp>
        <p:nvSpPr>
          <p:cNvPr id="113" name="Google Shape;113;p14"/>
          <p:cNvSpPr/>
          <p:nvPr/>
        </p:nvSpPr>
        <p:spPr>
          <a:xfrm>
            <a:off x="6324600" y="1226894"/>
            <a:ext cx="5041200" cy="29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rPr>
              <a:t>What we did in the project</a:t>
            </a:r>
            <a:endParaRPr sz="1600">
              <a:solidFill>
                <a:schemeClr val="lt1"/>
              </a:solidFill>
            </a:endParaRPr>
          </a:p>
        </p:txBody>
      </p:sp>
      <p:sp>
        <p:nvSpPr>
          <p:cNvPr id="114" name="Google Shape;114;p14"/>
          <p:cNvSpPr/>
          <p:nvPr/>
        </p:nvSpPr>
        <p:spPr>
          <a:xfrm>
            <a:off x="895025" y="1557991"/>
            <a:ext cx="5041200" cy="47199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285750" lvl="0" indent="-273050" algn="l" rtl="0">
              <a:spcBef>
                <a:spcPts val="0"/>
              </a:spcBef>
              <a:spcAft>
                <a:spcPts val="0"/>
              </a:spcAft>
              <a:buSzPts val="1600"/>
              <a:buChar char="●"/>
            </a:pPr>
            <a:r>
              <a:rPr lang="en-US" sz="1600"/>
              <a:t>Video analytics is gaining significant momentum  because of following reasons:</a:t>
            </a:r>
            <a:endParaRPr sz="1600"/>
          </a:p>
          <a:p>
            <a:pPr marL="914400" lvl="1" indent="-317500" algn="l" rtl="0">
              <a:spcBef>
                <a:spcPts val="0"/>
              </a:spcBef>
              <a:spcAft>
                <a:spcPts val="0"/>
              </a:spcAft>
              <a:buSzPts val="1400"/>
              <a:buChar char="○"/>
            </a:pPr>
            <a:r>
              <a:rPr lang="en-US"/>
              <a:t>Improvement of internet access across the globe.</a:t>
            </a:r>
            <a:endParaRPr/>
          </a:p>
          <a:p>
            <a:pPr marL="914400" lvl="1" indent="-317500" algn="l" rtl="0">
              <a:spcBef>
                <a:spcPts val="0"/>
              </a:spcBef>
              <a:spcAft>
                <a:spcPts val="0"/>
              </a:spcAft>
              <a:buSzPts val="1400"/>
              <a:buChar char="○"/>
            </a:pPr>
            <a:r>
              <a:rPr lang="en-US"/>
              <a:t>Penetration of social media such as Facebook, Instagram, YouTube and TikTok.</a:t>
            </a:r>
            <a:endParaRPr/>
          </a:p>
          <a:p>
            <a:pPr marL="914400" lvl="1" indent="-317500" algn="l" rtl="0">
              <a:spcBef>
                <a:spcPts val="0"/>
              </a:spcBef>
              <a:spcAft>
                <a:spcPts val="0"/>
              </a:spcAft>
              <a:buSzPts val="1400"/>
              <a:buChar char="○"/>
            </a:pPr>
            <a:r>
              <a:rPr lang="en-US"/>
              <a:t>Growth of the online advertising industry. The size is $556 bn in 2021 and expected to grow to $616 bn in 2022.</a:t>
            </a:r>
            <a:endParaRPr/>
          </a:p>
          <a:p>
            <a:pPr marL="0" lvl="0" indent="0" algn="l" rtl="0">
              <a:spcBef>
                <a:spcPts val="0"/>
              </a:spcBef>
              <a:spcAft>
                <a:spcPts val="0"/>
              </a:spcAft>
              <a:buNone/>
            </a:pPr>
            <a:endParaRPr/>
          </a:p>
          <a:p>
            <a:pPr marL="285750" lvl="0" indent="-273050" algn="l" rtl="0">
              <a:spcBef>
                <a:spcPts val="0"/>
              </a:spcBef>
              <a:spcAft>
                <a:spcPts val="0"/>
              </a:spcAft>
              <a:buSzPts val="1600"/>
              <a:buChar char="●"/>
            </a:pPr>
            <a:r>
              <a:rPr lang="en-US" sz="1600"/>
              <a:t>Measurement of quality of videos is a crucial theme for the monetization</a:t>
            </a:r>
            <a:endParaRPr sz="1600"/>
          </a:p>
          <a:p>
            <a:pPr marL="914400" lvl="1" indent="-317500" algn="l" rtl="0">
              <a:spcBef>
                <a:spcPts val="0"/>
              </a:spcBef>
              <a:spcAft>
                <a:spcPts val="0"/>
              </a:spcAft>
              <a:buSzPts val="1400"/>
              <a:buChar char="○"/>
            </a:pPr>
            <a:r>
              <a:rPr lang="en-US"/>
              <a:t>More consumer watch duration, creators or advertisers can expect more benefit from the video exposures.</a:t>
            </a:r>
            <a:endParaRPr/>
          </a:p>
          <a:p>
            <a:pPr marL="0" lvl="0" indent="0" algn="l" rtl="0">
              <a:spcBef>
                <a:spcPts val="0"/>
              </a:spcBef>
              <a:spcAft>
                <a:spcPts val="0"/>
              </a:spcAft>
              <a:buNone/>
            </a:pPr>
            <a:endParaRPr/>
          </a:p>
          <a:p>
            <a:pPr marL="285750" lvl="0" indent="-273050" algn="l" rtl="0">
              <a:spcBef>
                <a:spcPts val="0"/>
              </a:spcBef>
              <a:spcAft>
                <a:spcPts val="0"/>
              </a:spcAft>
              <a:buSzPts val="1600"/>
              <a:buChar char="●"/>
            </a:pPr>
            <a:r>
              <a:rPr lang="en-US" sz="1600"/>
              <a:t>However, the existing products may not be enough because of:</a:t>
            </a:r>
            <a:endParaRPr sz="1600"/>
          </a:p>
          <a:p>
            <a:pPr marL="914400" lvl="1" indent="-317500" algn="l" rtl="0">
              <a:spcBef>
                <a:spcPts val="0"/>
              </a:spcBef>
              <a:spcAft>
                <a:spcPts val="0"/>
              </a:spcAft>
              <a:buSzPts val="1400"/>
              <a:buChar char="○"/>
            </a:pPr>
            <a:r>
              <a:rPr lang="en-US"/>
              <a:t>Only using metadata (</a:t>
            </a:r>
            <a:r>
              <a:rPr lang="en-US" u="sng">
                <a:solidFill>
                  <a:schemeClr val="hlink"/>
                </a:solidFill>
                <a:hlinkClick r:id="rId4"/>
              </a:rPr>
              <a:t>example</a:t>
            </a:r>
            <a:r>
              <a:rPr lang="en-US"/>
              <a:t>)</a:t>
            </a:r>
            <a:endParaRPr/>
          </a:p>
          <a:p>
            <a:pPr marL="914400" lvl="1" indent="-317500" algn="l" rtl="0">
              <a:spcBef>
                <a:spcPts val="0"/>
              </a:spcBef>
              <a:spcAft>
                <a:spcPts val="0"/>
              </a:spcAft>
              <a:buSzPts val="1400"/>
              <a:buChar char="○"/>
            </a:pPr>
            <a:r>
              <a:rPr lang="en-US"/>
              <a:t>No implication about video contents in terms of creative things creators can control.</a:t>
            </a:r>
            <a:endParaRPr/>
          </a:p>
        </p:txBody>
      </p:sp>
      <p:sp>
        <p:nvSpPr>
          <p:cNvPr id="115" name="Google Shape;115;p14"/>
          <p:cNvSpPr/>
          <p:nvPr/>
        </p:nvSpPr>
        <p:spPr>
          <a:xfrm>
            <a:off x="6324600" y="1557991"/>
            <a:ext cx="5041200" cy="47199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285750" lvl="0" indent="-273050" algn="l" rtl="0">
              <a:spcBef>
                <a:spcPts val="0"/>
              </a:spcBef>
              <a:spcAft>
                <a:spcPts val="0"/>
              </a:spcAft>
              <a:buSzPts val="1600"/>
              <a:buChar char="●"/>
            </a:pPr>
            <a:r>
              <a:rPr lang="en-US" sz="1600"/>
              <a:t>We designed and demonstrated a system to </a:t>
            </a:r>
            <a:r>
              <a:rPr lang="en-US" sz="1600" b="1"/>
              <a:t>predict following metrics of YouTube videos</a:t>
            </a:r>
            <a:r>
              <a:rPr lang="en-US" sz="1600"/>
              <a:t>:</a:t>
            </a:r>
            <a:endParaRPr sz="1600"/>
          </a:p>
          <a:p>
            <a:pPr marL="914400" lvl="1" indent="-317500" algn="l" rtl="0">
              <a:spcBef>
                <a:spcPts val="0"/>
              </a:spcBef>
              <a:spcAft>
                <a:spcPts val="0"/>
              </a:spcAft>
              <a:buSzPts val="1400"/>
              <a:buChar char="○"/>
            </a:pPr>
            <a:r>
              <a:rPr lang="en-US"/>
              <a:t>View count</a:t>
            </a:r>
            <a:endParaRPr/>
          </a:p>
          <a:p>
            <a:pPr marL="914400" lvl="1" indent="-317500" algn="l" rtl="0">
              <a:spcBef>
                <a:spcPts val="0"/>
              </a:spcBef>
              <a:spcAft>
                <a:spcPts val="0"/>
              </a:spcAft>
              <a:buSzPts val="1400"/>
              <a:buChar char="○"/>
            </a:pPr>
            <a:r>
              <a:rPr lang="en-US"/>
              <a:t>Like count</a:t>
            </a:r>
            <a:endParaRPr/>
          </a:p>
          <a:p>
            <a:pPr marL="285750" lvl="0" indent="-273050" algn="l" rtl="0">
              <a:spcBef>
                <a:spcPts val="0"/>
              </a:spcBef>
              <a:spcAft>
                <a:spcPts val="0"/>
              </a:spcAft>
              <a:buSzPts val="1600"/>
              <a:buChar char="●"/>
            </a:pPr>
            <a:r>
              <a:rPr lang="en-US" sz="1600"/>
              <a:t>To do that, we utilized following tools and technologies:</a:t>
            </a:r>
            <a:endParaRPr sz="1600"/>
          </a:p>
          <a:p>
            <a:pPr marL="914400" lvl="1" indent="-317500" algn="l" rtl="0">
              <a:spcBef>
                <a:spcPts val="0"/>
              </a:spcBef>
              <a:spcAft>
                <a:spcPts val="0"/>
              </a:spcAft>
              <a:buSzPts val="1400"/>
              <a:buChar char="○"/>
            </a:pPr>
            <a:r>
              <a:rPr lang="en-US"/>
              <a:t>YouTube-dl API to download YouTube videos &amp; the metadata.</a:t>
            </a:r>
            <a:endParaRPr/>
          </a:p>
          <a:p>
            <a:pPr marL="914400" lvl="1" indent="-317500" algn="l" rtl="0">
              <a:spcBef>
                <a:spcPts val="0"/>
              </a:spcBef>
              <a:spcAft>
                <a:spcPts val="0"/>
              </a:spcAft>
              <a:buSzPts val="1400"/>
              <a:buChar char="○"/>
            </a:pPr>
            <a:r>
              <a:rPr lang="en-US"/>
              <a:t>FF mpeg tool to cut the videos into sliced images.</a:t>
            </a:r>
          </a:p>
          <a:p>
            <a:pPr marL="914400" lvl="1" indent="-317500" algn="l" rtl="0">
              <a:spcBef>
                <a:spcPts val="0"/>
              </a:spcBef>
              <a:spcAft>
                <a:spcPts val="0"/>
              </a:spcAft>
              <a:buSzPts val="1400"/>
              <a:buChar char="○"/>
            </a:pPr>
            <a:r>
              <a:rPr lang="en-US"/>
              <a:t>Developed a deep learning model using </a:t>
            </a:r>
            <a:r>
              <a:rPr lang="en-US" err="1"/>
              <a:t>Keras</a:t>
            </a:r>
            <a:r>
              <a:rPr lang="en-US"/>
              <a:t> TensorFlow.</a:t>
            </a:r>
            <a:endParaRPr/>
          </a:p>
          <a:p>
            <a:pPr marL="285750" lvl="0" indent="-273050" algn="l" rtl="0">
              <a:spcBef>
                <a:spcPts val="0"/>
              </a:spcBef>
              <a:spcAft>
                <a:spcPts val="0"/>
              </a:spcAft>
              <a:buSzPts val="1600"/>
              <a:buChar char="●"/>
            </a:pPr>
            <a:r>
              <a:rPr lang="en-US" sz="1600"/>
              <a:t>Based on the above input data, we developed a deep-learning model to predict the metrics</a:t>
            </a:r>
            <a:endParaRPr sz="1600"/>
          </a:p>
          <a:p>
            <a:pPr marL="914400" lvl="1" indent="-317500" algn="l" rtl="0">
              <a:spcBef>
                <a:spcPts val="0"/>
              </a:spcBef>
              <a:spcAft>
                <a:spcPts val="0"/>
              </a:spcAft>
              <a:buSzPts val="1400"/>
              <a:buChar char="○"/>
            </a:pPr>
            <a:r>
              <a:rPr lang="en-US">
                <a:highlight>
                  <a:srgbClr val="C0C0C0"/>
                </a:highlight>
              </a:rPr>
              <a:t>Input data (X): </a:t>
            </a:r>
            <a:r>
              <a:rPr lang="en-US"/>
              <a:t>thumbnails, 18 sliced video images, metadata (height, width, fps, duration)</a:t>
            </a:r>
            <a:endParaRPr/>
          </a:p>
          <a:p>
            <a:pPr marL="914400" lvl="1" indent="-317500" algn="l" rtl="0">
              <a:spcBef>
                <a:spcPts val="0"/>
              </a:spcBef>
              <a:spcAft>
                <a:spcPts val="0"/>
              </a:spcAft>
              <a:buSzPts val="1400"/>
              <a:buChar char="○"/>
            </a:pPr>
            <a:r>
              <a:rPr lang="en-US">
                <a:highlight>
                  <a:srgbClr val="C0C0C0"/>
                </a:highlight>
              </a:rPr>
              <a:t>Output data (y): </a:t>
            </a:r>
            <a:r>
              <a:rPr lang="en-US"/>
              <a:t>view count &amp; like count</a:t>
            </a:r>
            <a:endParaRPr/>
          </a:p>
          <a:p>
            <a:pPr marL="914400" lvl="1" indent="-317500" algn="l" rtl="0">
              <a:spcBef>
                <a:spcPts val="0"/>
              </a:spcBef>
              <a:spcAft>
                <a:spcPts val="0"/>
              </a:spcAft>
              <a:buSzPts val="1400"/>
              <a:buChar char="○"/>
            </a:pPr>
            <a:r>
              <a:rPr lang="en-US" b="1"/>
              <a:t>Structure: combination of different DL models such as LSTM, CNN</a:t>
            </a:r>
            <a:endParaRPr b="1"/>
          </a:p>
          <a:p>
            <a:pPr marL="914400" lvl="1" indent="-317500" algn="l" rtl="0">
              <a:spcBef>
                <a:spcPts val="0"/>
              </a:spcBef>
              <a:spcAft>
                <a:spcPts val="0"/>
              </a:spcAft>
              <a:buSzPts val="1400"/>
              <a:buChar char="○"/>
            </a:pPr>
            <a:r>
              <a:rPr lang="en-US"/>
              <a:t>Video Scope : Limit the video categories within dog &amp; cat</a:t>
            </a:r>
            <a:endParaRPr/>
          </a:p>
          <a:p>
            <a:pPr marL="914400" lvl="1" indent="-317500" algn="l" rtl="0">
              <a:spcBef>
                <a:spcPts val="0"/>
              </a:spcBef>
              <a:spcAft>
                <a:spcPts val="0"/>
              </a:spcAft>
              <a:buSzPts val="1400"/>
              <a:buChar char="○"/>
            </a:pPr>
            <a:r>
              <a:rPr lang="en-US"/>
              <a:t>Volume of samples: 1,207 videos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circle(in)">
                                      <p:cBhvr>
                                        <p:cTn id="7" dur="20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barn(inVertical)">
                                      <p:cBhvr>
                                        <p:cTn id="12" dur="5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3"/>
                                        </p:tgtEl>
                                        <p:attrNameLst>
                                          <p:attrName>style.visibility</p:attrName>
                                        </p:attrNameLst>
                                      </p:cBhvr>
                                      <p:to>
                                        <p:strVal val="visible"/>
                                      </p:to>
                                    </p:set>
                                    <p:anim calcmode="lin" valueType="num">
                                      <p:cBhvr additive="base">
                                        <p:cTn id="17" dur="500" fill="hold"/>
                                        <p:tgtEl>
                                          <p:spTgt spid="113"/>
                                        </p:tgtEl>
                                        <p:attrNameLst>
                                          <p:attrName>ppt_x</p:attrName>
                                        </p:attrNameLst>
                                      </p:cBhvr>
                                      <p:tavLst>
                                        <p:tav tm="0">
                                          <p:val>
                                            <p:strVal val="#ppt_x"/>
                                          </p:val>
                                        </p:tav>
                                        <p:tav tm="100000">
                                          <p:val>
                                            <p:strVal val="#ppt_x"/>
                                          </p:val>
                                        </p:tav>
                                      </p:tavLst>
                                    </p:anim>
                                    <p:anim calcmode="lin" valueType="num">
                                      <p:cBhvr additive="base">
                                        <p:cTn id="18"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wheel(1)">
                                      <p:cBhvr>
                                        <p:cTn id="23" dur="20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animBg="1"/>
      <p:bldP spid="114" grpId="0" animBg="1"/>
      <p:bldP spid="1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5"/>
          <p:cNvSpPr txBox="1">
            <a:spLocks noGrp="1"/>
          </p:cNvSpPr>
          <p:nvPr>
            <p:ph type="title"/>
          </p:nvPr>
        </p:nvSpPr>
        <p:spPr>
          <a:xfrm>
            <a:off x="1096963" y="287338"/>
            <a:ext cx="10058400" cy="701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3200"/>
              <a:buFont typeface="Meiryo"/>
              <a:buNone/>
            </a:pPr>
            <a:r>
              <a:rPr lang="en-US"/>
              <a:t> Product Technical Architecture </a:t>
            </a:r>
            <a:endParaRPr/>
          </a:p>
        </p:txBody>
      </p:sp>
      <p:pic>
        <p:nvPicPr>
          <p:cNvPr id="123" name="Google Shape;123;p15" descr="Graphical user interface, text&#10;&#10;Description automatically generated"/>
          <p:cNvPicPr preferRelativeResize="0"/>
          <p:nvPr/>
        </p:nvPicPr>
        <p:blipFill rotWithShape="1">
          <a:blip r:embed="rId3">
            <a:alphaModFix/>
          </a:blip>
          <a:srcRect/>
          <a:stretch/>
        </p:blipFill>
        <p:spPr>
          <a:xfrm>
            <a:off x="11099800" y="115888"/>
            <a:ext cx="914400" cy="428625"/>
          </a:xfrm>
          <a:prstGeom prst="rect">
            <a:avLst/>
          </a:prstGeom>
          <a:noFill/>
          <a:ln>
            <a:noFill/>
          </a:ln>
        </p:spPr>
      </p:pic>
      <p:sp>
        <p:nvSpPr>
          <p:cNvPr id="124" name="Google Shape;124;p15"/>
          <p:cNvSpPr/>
          <p:nvPr/>
        </p:nvSpPr>
        <p:spPr>
          <a:xfrm>
            <a:off x="1396874" y="1536725"/>
            <a:ext cx="1589400" cy="549900"/>
          </a:xfrm>
          <a:prstGeom prst="rect">
            <a:avLst/>
          </a:prstGeom>
          <a:solidFill>
            <a:srgbClr val="F5D8A9"/>
          </a:solidFill>
          <a:ln w="15875"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latin typeface="Libre Franklin"/>
                <a:ea typeface="Libre Franklin"/>
                <a:cs typeface="Libre Franklin"/>
                <a:sym typeface="Libre Franklin"/>
              </a:rPr>
              <a:t>youtube-dl</a:t>
            </a:r>
            <a:br>
              <a:rPr lang="en-US" sz="1200">
                <a:latin typeface="Libre Franklin"/>
                <a:ea typeface="Libre Franklin"/>
                <a:cs typeface="Libre Franklin"/>
                <a:sym typeface="Libre Franklin"/>
              </a:rPr>
            </a:br>
            <a:r>
              <a:rPr lang="en-US" sz="1200">
                <a:latin typeface="Libre Franklin"/>
                <a:ea typeface="Libre Franklin"/>
                <a:cs typeface="Libre Franklin"/>
                <a:sym typeface="Libre Franklin"/>
              </a:rPr>
              <a:t>(API to download </a:t>
            </a:r>
            <a:br>
              <a:rPr lang="en-US" sz="1200">
                <a:latin typeface="Libre Franklin"/>
                <a:ea typeface="Libre Franklin"/>
                <a:cs typeface="Libre Franklin"/>
                <a:sym typeface="Libre Franklin"/>
              </a:rPr>
            </a:br>
            <a:r>
              <a:rPr lang="en-US" sz="1200">
                <a:latin typeface="Libre Franklin"/>
                <a:ea typeface="Libre Franklin"/>
                <a:cs typeface="Libre Franklin"/>
                <a:sym typeface="Libre Franklin"/>
              </a:rPr>
              <a:t>metadata, videos)</a:t>
            </a:r>
            <a:endParaRPr sz="1200">
              <a:solidFill>
                <a:schemeClr val="dk1"/>
              </a:solidFill>
              <a:latin typeface="Libre Franklin"/>
              <a:ea typeface="Libre Franklin"/>
              <a:cs typeface="Libre Franklin"/>
              <a:sym typeface="Libre Franklin"/>
            </a:endParaRPr>
          </a:p>
        </p:txBody>
      </p:sp>
      <p:sp>
        <p:nvSpPr>
          <p:cNvPr id="125" name="Google Shape;125;p15"/>
          <p:cNvSpPr/>
          <p:nvPr/>
        </p:nvSpPr>
        <p:spPr>
          <a:xfrm>
            <a:off x="1396874" y="2424750"/>
            <a:ext cx="1589400" cy="549900"/>
          </a:xfrm>
          <a:prstGeom prst="rect">
            <a:avLst/>
          </a:prstGeom>
          <a:solidFill>
            <a:srgbClr val="F5D8A9"/>
          </a:solidFill>
          <a:ln w="15875"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latin typeface="Libre Franklin"/>
                <a:ea typeface="Libre Franklin"/>
                <a:cs typeface="Libre Franklin"/>
                <a:sym typeface="Libre Franklin"/>
              </a:rPr>
              <a:t>URL list</a:t>
            </a:r>
            <a:endParaRPr sz="1200">
              <a:solidFill>
                <a:schemeClr val="dk1"/>
              </a:solidFill>
              <a:latin typeface="Libre Franklin"/>
              <a:ea typeface="Libre Franklin"/>
              <a:cs typeface="Libre Franklin"/>
              <a:sym typeface="Libre Franklin"/>
            </a:endParaRPr>
          </a:p>
          <a:p>
            <a:pPr marL="0" marR="0" lvl="0" indent="0" algn="ctr" rtl="0">
              <a:spcBef>
                <a:spcPts val="0"/>
              </a:spcBef>
              <a:spcAft>
                <a:spcPts val="0"/>
              </a:spcAft>
              <a:buNone/>
            </a:pPr>
            <a:r>
              <a:rPr lang="en-US" sz="1200">
                <a:solidFill>
                  <a:schemeClr val="dk1"/>
                </a:solidFill>
                <a:latin typeface="Libre Franklin"/>
                <a:ea typeface="Libre Franklin"/>
                <a:cs typeface="Libre Franklin"/>
                <a:sym typeface="Libre Franklin"/>
              </a:rPr>
              <a:t>(YouTube BB</a:t>
            </a:r>
            <a:br>
              <a:rPr lang="en-US" sz="1200">
                <a:solidFill>
                  <a:schemeClr val="dk1"/>
                </a:solidFill>
                <a:latin typeface="Libre Franklin"/>
                <a:ea typeface="Libre Franklin"/>
                <a:cs typeface="Libre Franklin"/>
                <a:sym typeface="Libre Franklin"/>
              </a:rPr>
            </a:br>
            <a:r>
              <a:rPr lang="en-US" sz="1200">
                <a:solidFill>
                  <a:schemeClr val="dk1"/>
                </a:solidFill>
                <a:latin typeface="Libre Franklin"/>
                <a:ea typeface="Libre Franklin"/>
                <a:cs typeface="Libre Franklin"/>
                <a:sym typeface="Libre Franklin"/>
              </a:rPr>
              <a:t>data set)</a:t>
            </a:r>
            <a:endParaRPr sz="1200">
              <a:solidFill>
                <a:schemeClr val="dk1"/>
              </a:solidFill>
              <a:latin typeface="Libre Franklin"/>
              <a:ea typeface="Libre Franklin"/>
              <a:cs typeface="Libre Franklin"/>
              <a:sym typeface="Libre Franklin"/>
            </a:endParaRPr>
          </a:p>
        </p:txBody>
      </p:sp>
      <p:sp>
        <p:nvSpPr>
          <p:cNvPr id="126" name="Google Shape;126;p15"/>
          <p:cNvSpPr/>
          <p:nvPr/>
        </p:nvSpPr>
        <p:spPr>
          <a:xfrm>
            <a:off x="7177150" y="1284463"/>
            <a:ext cx="835775" cy="805925"/>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Thumbnail images</a:t>
            </a:r>
            <a:endParaRPr sz="1000"/>
          </a:p>
        </p:txBody>
      </p:sp>
      <p:sp>
        <p:nvSpPr>
          <p:cNvPr id="127" name="Google Shape;127;p15"/>
          <p:cNvSpPr/>
          <p:nvPr/>
        </p:nvSpPr>
        <p:spPr>
          <a:xfrm>
            <a:off x="4920525" y="2348875"/>
            <a:ext cx="1248000" cy="549900"/>
          </a:xfrm>
          <a:prstGeom prst="rect">
            <a:avLst/>
          </a:prstGeom>
          <a:solidFill>
            <a:srgbClr val="F5D8A9"/>
          </a:solidFill>
          <a:ln w="15875"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Libre Franklin"/>
                <a:ea typeface="Libre Franklin"/>
                <a:cs typeface="Libre Franklin"/>
                <a:sym typeface="Libre Franklin"/>
              </a:rPr>
              <a:t>Video cutting</a:t>
            </a:r>
            <a:br>
              <a:rPr lang="en-US" sz="1200">
                <a:solidFill>
                  <a:schemeClr val="dk1"/>
                </a:solidFill>
                <a:latin typeface="Libre Franklin"/>
                <a:ea typeface="Libre Franklin"/>
                <a:cs typeface="Libre Franklin"/>
                <a:sym typeface="Libre Franklin"/>
              </a:rPr>
            </a:br>
            <a:r>
              <a:rPr lang="en-US" sz="1200">
                <a:solidFill>
                  <a:schemeClr val="dk1"/>
                </a:solidFill>
                <a:latin typeface="Libre Franklin"/>
                <a:ea typeface="Libre Franklin"/>
                <a:cs typeface="Libre Franklin"/>
                <a:sym typeface="Libre Franklin"/>
              </a:rPr>
              <a:t>(FF mpeg)</a:t>
            </a:r>
            <a:endParaRPr sz="1200">
              <a:solidFill>
                <a:schemeClr val="dk1"/>
              </a:solidFill>
              <a:latin typeface="Libre Franklin"/>
              <a:ea typeface="Libre Franklin"/>
              <a:cs typeface="Libre Franklin"/>
              <a:sym typeface="Libre Franklin"/>
            </a:endParaRPr>
          </a:p>
        </p:txBody>
      </p:sp>
      <p:cxnSp>
        <p:nvCxnSpPr>
          <p:cNvPr id="128" name="Google Shape;128;p15"/>
          <p:cNvCxnSpPr>
            <a:stCxn id="127" idx="3"/>
            <a:endCxn id="129" idx="2"/>
          </p:cNvCxnSpPr>
          <p:nvPr/>
        </p:nvCxnSpPr>
        <p:spPr>
          <a:xfrm>
            <a:off x="6168525" y="2623825"/>
            <a:ext cx="1008600" cy="0"/>
          </a:xfrm>
          <a:prstGeom prst="straightConnector1">
            <a:avLst/>
          </a:prstGeom>
          <a:noFill/>
          <a:ln w="9525" cap="flat" cmpd="sng">
            <a:solidFill>
              <a:schemeClr val="dk2"/>
            </a:solidFill>
            <a:prstDash val="solid"/>
            <a:round/>
            <a:headEnd type="none" w="med" len="med"/>
            <a:tailEnd type="triangle" w="med" len="med"/>
          </a:ln>
        </p:spPr>
      </p:cxnSp>
      <p:cxnSp>
        <p:nvCxnSpPr>
          <p:cNvPr id="131" name="Google Shape;131;p15"/>
          <p:cNvCxnSpPr>
            <a:cxnSpLocks/>
          </p:cNvCxnSpPr>
          <p:nvPr/>
        </p:nvCxnSpPr>
        <p:spPr>
          <a:xfrm rot="10800000" flipH="1">
            <a:off x="3001799" y="2589576"/>
            <a:ext cx="1934400" cy="75900"/>
          </a:xfrm>
          <a:prstGeom prst="bentConnector3">
            <a:avLst>
              <a:gd name="adj1" fmla="val 10328"/>
            </a:avLst>
          </a:prstGeom>
          <a:noFill/>
          <a:ln w="9525" cap="flat" cmpd="sng">
            <a:solidFill>
              <a:schemeClr val="dk2"/>
            </a:solidFill>
            <a:prstDash val="solid"/>
            <a:round/>
            <a:headEnd type="none" w="med" len="med"/>
            <a:tailEnd type="triangle" w="med" len="med"/>
          </a:ln>
        </p:spPr>
      </p:cxnSp>
      <p:sp>
        <p:nvSpPr>
          <p:cNvPr id="129" name="Google Shape;129;p15"/>
          <p:cNvSpPr/>
          <p:nvPr/>
        </p:nvSpPr>
        <p:spPr>
          <a:xfrm>
            <a:off x="7177150" y="2220863"/>
            <a:ext cx="835775" cy="805925"/>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Sliced video images</a:t>
            </a:r>
            <a:endParaRPr sz="1000"/>
          </a:p>
        </p:txBody>
      </p:sp>
      <p:sp>
        <p:nvSpPr>
          <p:cNvPr id="132" name="Google Shape;132;p15"/>
          <p:cNvSpPr/>
          <p:nvPr/>
        </p:nvSpPr>
        <p:spPr>
          <a:xfrm>
            <a:off x="7036729" y="3053287"/>
            <a:ext cx="1300909" cy="995010"/>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Meta data (height, width, duration, fps etc.)</a:t>
            </a:r>
            <a:endParaRPr sz="1000"/>
          </a:p>
        </p:txBody>
      </p:sp>
      <p:cxnSp>
        <p:nvCxnSpPr>
          <p:cNvPr id="133" name="Google Shape;133;p15"/>
          <p:cNvCxnSpPr>
            <a:cxnSpLocks/>
            <a:stCxn id="124" idx="3"/>
            <a:endCxn id="132" idx="2"/>
          </p:cNvCxnSpPr>
          <p:nvPr/>
        </p:nvCxnSpPr>
        <p:spPr>
          <a:xfrm>
            <a:off x="2986274" y="1811675"/>
            <a:ext cx="4050455" cy="1739117"/>
          </a:xfrm>
          <a:prstGeom prst="bentConnector3">
            <a:avLst>
              <a:gd name="adj1" fmla="val 5157"/>
            </a:avLst>
          </a:prstGeom>
          <a:noFill/>
          <a:ln w="9525" cap="flat" cmpd="sng">
            <a:solidFill>
              <a:schemeClr val="dk2"/>
            </a:solidFill>
            <a:prstDash val="solid"/>
            <a:round/>
            <a:headEnd type="none" w="med" len="med"/>
            <a:tailEnd type="triangle" w="med" len="med"/>
          </a:ln>
        </p:spPr>
      </p:cxnSp>
      <p:sp>
        <p:nvSpPr>
          <p:cNvPr id="134" name="Google Shape;134;p15"/>
          <p:cNvSpPr/>
          <p:nvPr/>
        </p:nvSpPr>
        <p:spPr>
          <a:xfrm>
            <a:off x="9108450" y="2348888"/>
            <a:ext cx="1248000" cy="549900"/>
          </a:xfrm>
          <a:prstGeom prst="rect">
            <a:avLst/>
          </a:prstGeom>
          <a:solidFill>
            <a:srgbClr val="F5D8A9"/>
          </a:solidFill>
          <a:ln w="15875"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Libre Franklin"/>
                <a:ea typeface="Libre Franklin"/>
                <a:cs typeface="Libre Franklin"/>
                <a:sym typeface="Libre Franklin"/>
              </a:rPr>
              <a:t>Deep learning model</a:t>
            </a:r>
            <a:endParaRPr sz="1200">
              <a:solidFill>
                <a:schemeClr val="dk1"/>
              </a:solidFill>
              <a:latin typeface="Libre Franklin"/>
              <a:ea typeface="Libre Franklin"/>
              <a:cs typeface="Libre Franklin"/>
              <a:sym typeface="Libre Franklin"/>
            </a:endParaRPr>
          </a:p>
        </p:txBody>
      </p:sp>
      <p:cxnSp>
        <p:nvCxnSpPr>
          <p:cNvPr id="135" name="Google Shape;135;p15"/>
          <p:cNvCxnSpPr>
            <a:stCxn id="129" idx="4"/>
            <a:endCxn id="134" idx="1"/>
          </p:cNvCxnSpPr>
          <p:nvPr/>
        </p:nvCxnSpPr>
        <p:spPr>
          <a:xfrm>
            <a:off x="8012925" y="2623825"/>
            <a:ext cx="1095600" cy="0"/>
          </a:xfrm>
          <a:prstGeom prst="straightConnector1">
            <a:avLst/>
          </a:prstGeom>
          <a:noFill/>
          <a:ln w="9525" cap="flat" cmpd="sng">
            <a:solidFill>
              <a:schemeClr val="dk2"/>
            </a:solidFill>
            <a:prstDash val="solid"/>
            <a:round/>
            <a:headEnd type="none" w="med" len="med"/>
            <a:tailEnd type="triangle" w="med" len="med"/>
          </a:ln>
        </p:spPr>
      </p:cxnSp>
      <p:cxnSp>
        <p:nvCxnSpPr>
          <p:cNvPr id="136" name="Google Shape;136;p15"/>
          <p:cNvCxnSpPr>
            <a:cxnSpLocks/>
            <a:stCxn id="126" idx="4"/>
            <a:endCxn id="134" idx="1"/>
          </p:cNvCxnSpPr>
          <p:nvPr/>
        </p:nvCxnSpPr>
        <p:spPr>
          <a:xfrm>
            <a:off x="8012925" y="1687425"/>
            <a:ext cx="1095600" cy="936300"/>
          </a:xfrm>
          <a:prstGeom prst="bentConnector3">
            <a:avLst>
              <a:gd name="adj1" fmla="val 49997"/>
            </a:avLst>
          </a:prstGeom>
          <a:noFill/>
          <a:ln w="9525" cap="flat" cmpd="sng">
            <a:solidFill>
              <a:schemeClr val="dk2"/>
            </a:solidFill>
            <a:prstDash val="solid"/>
            <a:round/>
            <a:headEnd type="none" w="med" len="med"/>
            <a:tailEnd type="triangle" w="med" len="med"/>
          </a:ln>
        </p:spPr>
      </p:cxnSp>
      <p:cxnSp>
        <p:nvCxnSpPr>
          <p:cNvPr id="137" name="Google Shape;137;p15"/>
          <p:cNvCxnSpPr>
            <a:cxnSpLocks/>
          </p:cNvCxnSpPr>
          <p:nvPr/>
        </p:nvCxnSpPr>
        <p:spPr>
          <a:xfrm flipV="1">
            <a:off x="8345907" y="2627848"/>
            <a:ext cx="770812" cy="926954"/>
          </a:xfrm>
          <a:prstGeom prst="bentConnector3">
            <a:avLst>
              <a:gd name="adj1" fmla="val 50000"/>
            </a:avLst>
          </a:prstGeom>
          <a:noFill/>
          <a:ln w="9525" cap="flat" cmpd="sng">
            <a:solidFill>
              <a:schemeClr val="dk2"/>
            </a:solidFill>
            <a:prstDash val="solid"/>
            <a:round/>
            <a:headEnd type="none" w="med" len="med"/>
            <a:tailEnd type="triangle" w="med" len="med"/>
          </a:ln>
        </p:spPr>
      </p:cxnSp>
      <p:sp>
        <p:nvSpPr>
          <p:cNvPr id="138" name="Google Shape;138;p15"/>
          <p:cNvSpPr/>
          <p:nvPr/>
        </p:nvSpPr>
        <p:spPr>
          <a:xfrm>
            <a:off x="10657901" y="2126087"/>
            <a:ext cx="1022650" cy="900701"/>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Prediction</a:t>
            </a:r>
            <a:br>
              <a:rPr lang="en-US" sz="1000"/>
            </a:br>
            <a:r>
              <a:rPr lang="en-US" sz="1000"/>
              <a:t>(view counts, like counts)</a:t>
            </a:r>
            <a:endParaRPr sz="1000"/>
          </a:p>
        </p:txBody>
      </p:sp>
      <p:cxnSp>
        <p:nvCxnSpPr>
          <p:cNvPr id="139" name="Google Shape;139;p15"/>
          <p:cNvCxnSpPr>
            <a:cxnSpLocks/>
            <a:stCxn id="134" idx="3"/>
          </p:cNvCxnSpPr>
          <p:nvPr/>
        </p:nvCxnSpPr>
        <p:spPr>
          <a:xfrm>
            <a:off x="10356450" y="2623838"/>
            <a:ext cx="319470" cy="0"/>
          </a:xfrm>
          <a:prstGeom prst="straightConnector1">
            <a:avLst/>
          </a:prstGeom>
          <a:noFill/>
          <a:ln w="9525" cap="flat" cmpd="sng">
            <a:solidFill>
              <a:schemeClr val="dk2"/>
            </a:solidFill>
            <a:prstDash val="solid"/>
            <a:round/>
            <a:headEnd type="none" w="med" len="med"/>
            <a:tailEnd type="triangle" w="med" len="med"/>
          </a:ln>
        </p:spPr>
      </p:cxnSp>
      <p:cxnSp>
        <p:nvCxnSpPr>
          <p:cNvPr id="140" name="Google Shape;140;p15"/>
          <p:cNvCxnSpPr/>
          <p:nvPr/>
        </p:nvCxnSpPr>
        <p:spPr>
          <a:xfrm>
            <a:off x="1147875" y="1328500"/>
            <a:ext cx="0" cy="2641800"/>
          </a:xfrm>
          <a:prstGeom prst="straightConnector1">
            <a:avLst/>
          </a:prstGeom>
          <a:noFill/>
          <a:ln w="9525" cap="flat" cmpd="sng">
            <a:solidFill>
              <a:schemeClr val="dk2"/>
            </a:solidFill>
            <a:prstDash val="solid"/>
            <a:round/>
            <a:headEnd type="stealth" w="med" len="med"/>
            <a:tailEnd type="stealth" w="med" len="med"/>
          </a:ln>
        </p:spPr>
      </p:cxnSp>
      <p:cxnSp>
        <p:nvCxnSpPr>
          <p:cNvPr id="141" name="Google Shape;141;p15"/>
          <p:cNvCxnSpPr/>
          <p:nvPr/>
        </p:nvCxnSpPr>
        <p:spPr>
          <a:xfrm>
            <a:off x="1147875" y="4276175"/>
            <a:ext cx="0" cy="1926000"/>
          </a:xfrm>
          <a:prstGeom prst="straightConnector1">
            <a:avLst/>
          </a:prstGeom>
          <a:noFill/>
          <a:ln w="9525" cap="flat" cmpd="sng">
            <a:solidFill>
              <a:schemeClr val="dk2"/>
            </a:solidFill>
            <a:prstDash val="solid"/>
            <a:round/>
            <a:headEnd type="stealth" w="med" len="med"/>
            <a:tailEnd type="stealth" w="med" len="med"/>
          </a:ln>
        </p:spPr>
      </p:cxnSp>
      <p:sp>
        <p:nvSpPr>
          <p:cNvPr id="142" name="Google Shape;142;p15"/>
          <p:cNvSpPr txBox="1"/>
          <p:nvPr/>
        </p:nvSpPr>
        <p:spPr>
          <a:xfrm rot="-5400000">
            <a:off x="-299775" y="2522575"/>
            <a:ext cx="2641800" cy="253500"/>
          </a:xfrm>
          <a:prstGeom prst="rect">
            <a:avLst/>
          </a:prstGeom>
          <a:noFill/>
          <a:ln>
            <a:noFill/>
          </a:ln>
        </p:spPr>
        <p:txBody>
          <a:bodyPr spcFirstLastPara="1" wrap="square" lIns="0" tIns="45700" rIns="0" bIns="45700" anchor="ctr" anchorCtr="0">
            <a:noAutofit/>
          </a:bodyPr>
          <a:lstStyle/>
          <a:p>
            <a:pPr marL="0" marR="0" lvl="0" indent="0" algn="ctr" rtl="0">
              <a:lnSpc>
                <a:spcPct val="110000"/>
              </a:lnSpc>
              <a:spcBef>
                <a:spcPts val="0"/>
              </a:spcBef>
              <a:spcAft>
                <a:spcPts val="0"/>
              </a:spcAft>
              <a:buClr>
                <a:schemeClr val="accent1"/>
              </a:buClr>
              <a:buSzPts val="1600"/>
              <a:buFont typeface="Calibri"/>
              <a:buNone/>
            </a:pPr>
            <a:r>
              <a:rPr lang="en-US" sz="1200" b="1">
                <a:solidFill>
                  <a:srgbClr val="3F3F3F"/>
                </a:solidFill>
                <a:latin typeface="Meiryo"/>
                <a:ea typeface="Meiryo"/>
                <a:cs typeface="Meiryo"/>
                <a:sym typeface="Meiryo"/>
              </a:rPr>
              <a:t>Model Training (batch)</a:t>
            </a:r>
            <a:endParaRPr sz="1200" b="1"/>
          </a:p>
        </p:txBody>
      </p:sp>
      <p:sp>
        <p:nvSpPr>
          <p:cNvPr id="143" name="Google Shape;143;p15"/>
          <p:cNvSpPr txBox="1"/>
          <p:nvPr/>
        </p:nvSpPr>
        <p:spPr>
          <a:xfrm rot="-5400000">
            <a:off x="43125" y="5097425"/>
            <a:ext cx="1956000" cy="253500"/>
          </a:xfrm>
          <a:prstGeom prst="rect">
            <a:avLst/>
          </a:prstGeom>
          <a:noFill/>
          <a:ln>
            <a:noFill/>
          </a:ln>
        </p:spPr>
        <p:txBody>
          <a:bodyPr spcFirstLastPara="1" wrap="square" lIns="0" tIns="45700" rIns="0" bIns="45700" anchor="ctr" anchorCtr="0">
            <a:noAutofit/>
          </a:bodyPr>
          <a:lstStyle/>
          <a:p>
            <a:pPr marL="0" marR="0" lvl="0" indent="0" algn="ctr" rtl="0">
              <a:lnSpc>
                <a:spcPct val="110000"/>
              </a:lnSpc>
              <a:spcBef>
                <a:spcPts val="0"/>
              </a:spcBef>
              <a:spcAft>
                <a:spcPts val="0"/>
              </a:spcAft>
              <a:buClr>
                <a:schemeClr val="accent1"/>
              </a:buClr>
              <a:buSzPts val="1600"/>
              <a:buFont typeface="Calibri"/>
              <a:buNone/>
            </a:pPr>
            <a:r>
              <a:rPr lang="en-US" sz="1200" b="1">
                <a:solidFill>
                  <a:srgbClr val="3F3F3F"/>
                </a:solidFill>
                <a:latin typeface="Meiryo"/>
                <a:ea typeface="Meiryo"/>
                <a:cs typeface="Meiryo"/>
                <a:sym typeface="Meiryo"/>
              </a:rPr>
              <a:t>Front App</a:t>
            </a:r>
            <a:endParaRPr sz="1200" b="1"/>
          </a:p>
        </p:txBody>
      </p:sp>
      <p:sp>
        <p:nvSpPr>
          <p:cNvPr id="144" name="Google Shape;144;p15"/>
          <p:cNvSpPr/>
          <p:nvPr/>
        </p:nvSpPr>
        <p:spPr>
          <a:xfrm>
            <a:off x="1648200" y="5503150"/>
            <a:ext cx="1248000" cy="549900"/>
          </a:xfrm>
          <a:prstGeom prst="rect">
            <a:avLst/>
          </a:prstGeom>
          <a:solidFill>
            <a:srgbClr val="F5D8A9"/>
          </a:solidFill>
          <a:ln w="15875"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Libre Franklin"/>
                <a:ea typeface="Libre Franklin"/>
                <a:cs typeface="Libre Franklin"/>
                <a:sym typeface="Libre Franklin"/>
              </a:rPr>
              <a:t>Thumbnail</a:t>
            </a:r>
            <a:endParaRPr sz="1200">
              <a:solidFill>
                <a:schemeClr val="dk1"/>
              </a:solidFill>
              <a:latin typeface="Libre Franklin"/>
              <a:ea typeface="Libre Franklin"/>
              <a:cs typeface="Libre Franklin"/>
              <a:sym typeface="Libre Franklin"/>
            </a:endParaRPr>
          </a:p>
        </p:txBody>
      </p:sp>
      <p:sp>
        <p:nvSpPr>
          <p:cNvPr id="145" name="Google Shape;145;p15"/>
          <p:cNvSpPr/>
          <p:nvPr/>
        </p:nvSpPr>
        <p:spPr>
          <a:xfrm>
            <a:off x="6976300" y="4885775"/>
            <a:ext cx="1210500" cy="549900"/>
          </a:xfrm>
          <a:prstGeom prst="rect">
            <a:avLst/>
          </a:prstGeom>
          <a:solidFill>
            <a:srgbClr val="F5D8A9"/>
          </a:solidFill>
          <a:ln w="15875"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Libre Franklin"/>
                <a:ea typeface="Libre Franklin"/>
                <a:cs typeface="Libre Franklin"/>
                <a:sym typeface="Libre Franklin"/>
              </a:rPr>
              <a:t>18 sliced images</a:t>
            </a:r>
            <a:endParaRPr sz="1200">
              <a:solidFill>
                <a:schemeClr val="dk1"/>
              </a:solidFill>
              <a:latin typeface="Libre Franklin"/>
              <a:ea typeface="Libre Franklin"/>
              <a:cs typeface="Libre Franklin"/>
              <a:sym typeface="Libre Franklin"/>
            </a:endParaRPr>
          </a:p>
        </p:txBody>
      </p:sp>
      <p:sp>
        <p:nvSpPr>
          <p:cNvPr id="146" name="Google Shape;146;p15"/>
          <p:cNvSpPr/>
          <p:nvPr/>
        </p:nvSpPr>
        <p:spPr>
          <a:xfrm>
            <a:off x="8723550" y="5122138"/>
            <a:ext cx="1248000" cy="549900"/>
          </a:xfrm>
          <a:prstGeom prst="rect">
            <a:avLst/>
          </a:prstGeom>
          <a:solidFill>
            <a:srgbClr val="F5D8A9"/>
          </a:solidFill>
          <a:ln w="15875"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Libre Franklin"/>
                <a:ea typeface="Libre Franklin"/>
                <a:cs typeface="Libre Franklin"/>
                <a:sym typeface="Libre Franklin"/>
              </a:rPr>
              <a:t>Deep learning model</a:t>
            </a:r>
            <a:endParaRPr sz="1200">
              <a:solidFill>
                <a:schemeClr val="dk1"/>
              </a:solidFill>
              <a:latin typeface="Libre Franklin"/>
              <a:ea typeface="Libre Franklin"/>
              <a:cs typeface="Libre Franklin"/>
              <a:sym typeface="Libre Franklin"/>
            </a:endParaRPr>
          </a:p>
        </p:txBody>
      </p:sp>
      <p:cxnSp>
        <p:nvCxnSpPr>
          <p:cNvPr id="147" name="Google Shape;147;p15"/>
          <p:cNvCxnSpPr>
            <a:stCxn id="145" idx="3"/>
            <a:endCxn id="146" idx="1"/>
          </p:cNvCxnSpPr>
          <p:nvPr/>
        </p:nvCxnSpPr>
        <p:spPr>
          <a:xfrm>
            <a:off x="8186800" y="5160725"/>
            <a:ext cx="536700" cy="236400"/>
          </a:xfrm>
          <a:prstGeom prst="bentConnector3">
            <a:avLst>
              <a:gd name="adj1" fmla="val 50005"/>
            </a:avLst>
          </a:prstGeom>
          <a:noFill/>
          <a:ln w="9525" cap="flat" cmpd="sng">
            <a:solidFill>
              <a:schemeClr val="dk2"/>
            </a:solidFill>
            <a:prstDash val="solid"/>
            <a:round/>
            <a:headEnd type="none" w="med" len="med"/>
            <a:tailEnd type="triangle" w="med" len="med"/>
          </a:ln>
        </p:spPr>
      </p:cxnSp>
      <p:sp>
        <p:nvSpPr>
          <p:cNvPr id="148" name="Google Shape;148;p15"/>
          <p:cNvSpPr/>
          <p:nvPr/>
        </p:nvSpPr>
        <p:spPr>
          <a:xfrm>
            <a:off x="10554950" y="5122138"/>
            <a:ext cx="1248000" cy="549900"/>
          </a:xfrm>
          <a:prstGeom prst="rect">
            <a:avLst/>
          </a:prstGeom>
          <a:solidFill>
            <a:srgbClr val="F5D8A9"/>
          </a:solidFill>
          <a:ln w="15875"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Libre Franklin"/>
                <a:ea typeface="Libre Franklin"/>
                <a:cs typeface="Libre Franklin"/>
                <a:sym typeface="Libre Franklin"/>
              </a:rPr>
              <a:t>View/like counts prediction</a:t>
            </a:r>
            <a:endParaRPr sz="1200">
              <a:solidFill>
                <a:schemeClr val="dk1"/>
              </a:solidFill>
              <a:latin typeface="Libre Franklin"/>
              <a:ea typeface="Libre Franklin"/>
              <a:cs typeface="Libre Franklin"/>
              <a:sym typeface="Libre Franklin"/>
            </a:endParaRPr>
          </a:p>
        </p:txBody>
      </p:sp>
      <p:cxnSp>
        <p:nvCxnSpPr>
          <p:cNvPr id="149" name="Google Shape;149;p15"/>
          <p:cNvCxnSpPr>
            <a:stCxn id="146" idx="3"/>
            <a:endCxn id="148" idx="1"/>
          </p:cNvCxnSpPr>
          <p:nvPr/>
        </p:nvCxnSpPr>
        <p:spPr>
          <a:xfrm>
            <a:off x="9971550" y="5397088"/>
            <a:ext cx="583500" cy="0"/>
          </a:xfrm>
          <a:prstGeom prst="straightConnector1">
            <a:avLst/>
          </a:prstGeom>
          <a:noFill/>
          <a:ln w="9525" cap="flat" cmpd="sng">
            <a:solidFill>
              <a:schemeClr val="dk2"/>
            </a:solidFill>
            <a:prstDash val="solid"/>
            <a:round/>
            <a:headEnd type="none" w="med" len="med"/>
            <a:tailEnd type="triangle" w="med" len="med"/>
          </a:ln>
        </p:spPr>
      </p:cxnSp>
      <p:cxnSp>
        <p:nvCxnSpPr>
          <p:cNvPr id="150" name="Google Shape;150;p15"/>
          <p:cNvCxnSpPr>
            <a:stCxn id="134" idx="2"/>
            <a:endCxn id="146" idx="0"/>
          </p:cNvCxnSpPr>
          <p:nvPr/>
        </p:nvCxnSpPr>
        <p:spPr>
          <a:xfrm rot="5400000">
            <a:off x="8428350" y="3817988"/>
            <a:ext cx="2223300" cy="384900"/>
          </a:xfrm>
          <a:prstGeom prst="bentConnector3">
            <a:avLst>
              <a:gd name="adj1" fmla="val 68623"/>
            </a:avLst>
          </a:prstGeom>
          <a:noFill/>
          <a:ln w="9525" cap="flat" cmpd="sng">
            <a:solidFill>
              <a:schemeClr val="dk2"/>
            </a:solidFill>
            <a:prstDash val="solid"/>
            <a:round/>
            <a:headEnd type="none" w="med" len="med"/>
            <a:tailEnd type="triangle" w="med" len="med"/>
          </a:ln>
        </p:spPr>
      </p:cxnSp>
      <p:sp>
        <p:nvSpPr>
          <p:cNvPr id="151" name="Google Shape;151;p15"/>
          <p:cNvSpPr txBox="1"/>
          <p:nvPr/>
        </p:nvSpPr>
        <p:spPr>
          <a:xfrm rot="5400000">
            <a:off x="9431588" y="3987500"/>
            <a:ext cx="992700" cy="253500"/>
          </a:xfrm>
          <a:prstGeom prst="rect">
            <a:avLst/>
          </a:prstGeom>
          <a:noFill/>
          <a:ln>
            <a:noFill/>
          </a:ln>
        </p:spPr>
        <p:txBody>
          <a:bodyPr spcFirstLastPara="1" wrap="square" lIns="0" tIns="45700" rIns="0" bIns="45700" anchor="ctr" anchorCtr="0">
            <a:noAutofit/>
          </a:bodyPr>
          <a:lstStyle/>
          <a:p>
            <a:pPr marL="0" marR="0" lvl="0" indent="0" algn="ctr" rtl="0">
              <a:lnSpc>
                <a:spcPct val="110000"/>
              </a:lnSpc>
              <a:spcBef>
                <a:spcPts val="0"/>
              </a:spcBef>
              <a:spcAft>
                <a:spcPts val="0"/>
              </a:spcAft>
              <a:buClr>
                <a:schemeClr val="accent1"/>
              </a:buClr>
              <a:buSzPts val="1600"/>
              <a:buFont typeface="Calibri"/>
              <a:buNone/>
            </a:pPr>
            <a:r>
              <a:rPr lang="en-US" sz="1200">
                <a:solidFill>
                  <a:srgbClr val="3F3F3F"/>
                </a:solidFill>
                <a:latin typeface="Meiryo"/>
                <a:ea typeface="Meiryo"/>
                <a:cs typeface="Meiryo"/>
                <a:sym typeface="Meiryo"/>
              </a:rPr>
              <a:t>Model update</a:t>
            </a:r>
            <a:endParaRPr sz="1200"/>
          </a:p>
        </p:txBody>
      </p:sp>
      <p:cxnSp>
        <p:nvCxnSpPr>
          <p:cNvPr id="152" name="Google Shape;152;p15"/>
          <p:cNvCxnSpPr>
            <a:cxnSpLocks/>
          </p:cNvCxnSpPr>
          <p:nvPr/>
        </p:nvCxnSpPr>
        <p:spPr>
          <a:xfrm rot="16200000" flipH="1" flipV="1">
            <a:off x="10317124" y="1536670"/>
            <a:ext cx="222801" cy="1436776"/>
          </a:xfrm>
          <a:prstGeom prst="bentConnector3">
            <a:avLst>
              <a:gd name="adj1" fmla="val -102603"/>
            </a:avLst>
          </a:prstGeom>
          <a:noFill/>
          <a:ln w="9525" cap="flat" cmpd="sng">
            <a:solidFill>
              <a:schemeClr val="dk2"/>
            </a:solidFill>
            <a:prstDash val="solid"/>
            <a:round/>
            <a:headEnd type="none" w="med" len="med"/>
            <a:tailEnd type="triangle" w="med" len="med"/>
          </a:ln>
        </p:spPr>
      </p:cxnSp>
      <p:sp>
        <p:nvSpPr>
          <p:cNvPr id="154" name="Google Shape;154;p15"/>
          <p:cNvSpPr txBox="1"/>
          <p:nvPr/>
        </p:nvSpPr>
        <p:spPr>
          <a:xfrm>
            <a:off x="9732450" y="1684925"/>
            <a:ext cx="1530300" cy="253500"/>
          </a:xfrm>
          <a:prstGeom prst="rect">
            <a:avLst/>
          </a:prstGeom>
          <a:noFill/>
          <a:ln>
            <a:noFill/>
          </a:ln>
        </p:spPr>
        <p:txBody>
          <a:bodyPr spcFirstLastPara="1" wrap="square" lIns="0" tIns="45700" rIns="0" bIns="45700" anchor="ctr" anchorCtr="0">
            <a:noAutofit/>
          </a:bodyPr>
          <a:lstStyle/>
          <a:p>
            <a:pPr marL="0" marR="0" lvl="0" indent="0" algn="ctr" rtl="0">
              <a:lnSpc>
                <a:spcPct val="110000"/>
              </a:lnSpc>
              <a:spcBef>
                <a:spcPts val="0"/>
              </a:spcBef>
              <a:spcAft>
                <a:spcPts val="0"/>
              </a:spcAft>
              <a:buClr>
                <a:schemeClr val="accent1"/>
              </a:buClr>
              <a:buSzPts val="1600"/>
              <a:buFont typeface="Calibri"/>
              <a:buNone/>
            </a:pPr>
            <a:r>
              <a:rPr lang="en-US" sz="1200">
                <a:solidFill>
                  <a:srgbClr val="3F3F3F"/>
                </a:solidFill>
                <a:latin typeface="Meiryo"/>
                <a:ea typeface="Meiryo"/>
                <a:cs typeface="Meiryo"/>
                <a:sym typeface="Meiryo"/>
              </a:rPr>
              <a:t>Feedback</a:t>
            </a:r>
            <a:endParaRPr sz="1200"/>
          </a:p>
        </p:txBody>
      </p:sp>
      <p:cxnSp>
        <p:nvCxnSpPr>
          <p:cNvPr id="155" name="Google Shape;155;p15"/>
          <p:cNvCxnSpPr>
            <a:cxnSpLocks/>
            <a:stCxn id="132" idx="4"/>
            <a:endCxn id="138" idx="3"/>
          </p:cNvCxnSpPr>
          <p:nvPr/>
        </p:nvCxnSpPr>
        <p:spPr>
          <a:xfrm flipV="1">
            <a:off x="8337638" y="3026788"/>
            <a:ext cx="2831588" cy="524004"/>
          </a:xfrm>
          <a:prstGeom prst="bentConnector2">
            <a:avLst/>
          </a:prstGeom>
          <a:noFill/>
          <a:ln w="9525" cap="flat" cmpd="sng">
            <a:solidFill>
              <a:schemeClr val="dk2"/>
            </a:solidFill>
            <a:prstDash val="solid"/>
            <a:round/>
            <a:headEnd type="none" w="med" len="med"/>
            <a:tailEnd type="triangle" w="med" len="med"/>
          </a:ln>
        </p:spPr>
      </p:cxnSp>
      <p:sp>
        <p:nvSpPr>
          <p:cNvPr id="156" name="Google Shape;156;p15"/>
          <p:cNvSpPr/>
          <p:nvPr/>
        </p:nvSpPr>
        <p:spPr>
          <a:xfrm>
            <a:off x="1409050" y="3119500"/>
            <a:ext cx="1589400" cy="410400"/>
          </a:xfrm>
          <a:prstGeom prst="wedgeRectCallout">
            <a:avLst>
              <a:gd name="adj1" fmla="val 22351"/>
              <a:gd name="adj2" fmla="val -89370"/>
            </a:avLst>
          </a:prstGeom>
          <a:solidFill>
            <a:srgbClr val="88888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1,207 videos</a:t>
            </a:r>
            <a:endParaRPr sz="1200">
              <a:solidFill>
                <a:schemeClr val="lt1"/>
              </a:solidFill>
            </a:endParaRPr>
          </a:p>
          <a:p>
            <a:pPr marL="0" lvl="0" indent="0" algn="ctr" rtl="0">
              <a:spcBef>
                <a:spcPts val="0"/>
              </a:spcBef>
              <a:spcAft>
                <a:spcPts val="0"/>
              </a:spcAft>
              <a:buNone/>
            </a:pPr>
            <a:r>
              <a:rPr lang="en-US" sz="1200">
                <a:solidFill>
                  <a:schemeClr val="lt1"/>
                </a:solidFill>
              </a:rPr>
              <a:t>(average 18 secs)</a:t>
            </a:r>
            <a:endParaRPr sz="1200">
              <a:solidFill>
                <a:schemeClr val="lt1"/>
              </a:solidFill>
            </a:endParaRPr>
          </a:p>
        </p:txBody>
      </p:sp>
      <p:sp>
        <p:nvSpPr>
          <p:cNvPr id="157" name="Google Shape;157;p15"/>
          <p:cNvSpPr/>
          <p:nvPr/>
        </p:nvSpPr>
        <p:spPr>
          <a:xfrm>
            <a:off x="8786232" y="5862086"/>
            <a:ext cx="1934400" cy="366300"/>
          </a:xfrm>
          <a:prstGeom prst="wedgeRectCallout">
            <a:avLst>
              <a:gd name="adj1" fmla="val -32754"/>
              <a:gd name="adj2" fmla="val -97524"/>
            </a:avLst>
          </a:pr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solidFill>
                  <a:schemeClr val="lt1"/>
                </a:solidFill>
              </a:rPr>
              <a:t>Apply the trained model to provide prediction</a:t>
            </a:r>
            <a:endParaRPr sz="1200">
              <a:solidFill>
                <a:schemeClr val="lt1"/>
              </a:solidFill>
            </a:endParaRPr>
          </a:p>
        </p:txBody>
      </p:sp>
      <p:cxnSp>
        <p:nvCxnSpPr>
          <p:cNvPr id="158" name="Google Shape;158;p15"/>
          <p:cNvCxnSpPr>
            <a:cxnSpLocks/>
            <a:stCxn id="124" idx="3"/>
            <a:endCxn id="126" idx="2"/>
          </p:cNvCxnSpPr>
          <p:nvPr/>
        </p:nvCxnSpPr>
        <p:spPr>
          <a:xfrm rot="10800000" flipH="1">
            <a:off x="2986274" y="1687475"/>
            <a:ext cx="4191000" cy="124200"/>
          </a:xfrm>
          <a:prstGeom prst="bentConnector3">
            <a:avLst>
              <a:gd name="adj1" fmla="val 5045"/>
            </a:avLst>
          </a:prstGeom>
          <a:noFill/>
          <a:ln w="9525" cap="flat" cmpd="sng">
            <a:solidFill>
              <a:schemeClr val="dk2"/>
            </a:solidFill>
            <a:prstDash val="solid"/>
            <a:round/>
            <a:headEnd type="none" w="med" len="med"/>
            <a:tailEnd type="triangle" w="med" len="med"/>
          </a:ln>
        </p:spPr>
      </p:cxnSp>
      <p:sp>
        <p:nvSpPr>
          <p:cNvPr id="159" name="Google Shape;159;p15"/>
          <p:cNvSpPr/>
          <p:nvPr/>
        </p:nvSpPr>
        <p:spPr>
          <a:xfrm>
            <a:off x="4920675" y="1755450"/>
            <a:ext cx="1248000" cy="533400"/>
          </a:xfrm>
          <a:prstGeom prst="wedgeRectCallout">
            <a:avLst>
              <a:gd name="adj1" fmla="val -20347"/>
              <a:gd name="adj2" fmla="val 74330"/>
            </a:avLst>
          </a:prstGeom>
          <a:solidFill>
            <a:srgbClr val="88888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18 sliced images per video</a:t>
            </a:r>
            <a:endParaRPr sz="1200">
              <a:solidFill>
                <a:schemeClr val="lt1"/>
              </a:solidFill>
            </a:endParaRPr>
          </a:p>
        </p:txBody>
      </p:sp>
      <p:sp>
        <p:nvSpPr>
          <p:cNvPr id="160" name="Google Shape;160;p15"/>
          <p:cNvSpPr/>
          <p:nvPr/>
        </p:nvSpPr>
        <p:spPr>
          <a:xfrm>
            <a:off x="1648200" y="4885775"/>
            <a:ext cx="1248000" cy="549900"/>
          </a:xfrm>
          <a:prstGeom prst="rect">
            <a:avLst/>
          </a:prstGeom>
          <a:solidFill>
            <a:srgbClr val="F5D8A9"/>
          </a:solidFill>
          <a:ln w="15875"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Libre Franklin"/>
                <a:ea typeface="Libre Franklin"/>
                <a:cs typeface="Libre Franklin"/>
                <a:sym typeface="Libre Franklin"/>
              </a:rPr>
              <a:t>Video</a:t>
            </a:r>
            <a:endParaRPr sz="1200">
              <a:solidFill>
                <a:schemeClr val="dk1"/>
              </a:solidFill>
              <a:latin typeface="Libre Franklin"/>
              <a:ea typeface="Libre Franklin"/>
              <a:cs typeface="Libre Franklin"/>
              <a:sym typeface="Libre Franklin"/>
            </a:endParaRPr>
          </a:p>
        </p:txBody>
      </p:sp>
      <p:sp>
        <p:nvSpPr>
          <p:cNvPr id="161" name="Google Shape;161;p15"/>
          <p:cNvSpPr/>
          <p:nvPr/>
        </p:nvSpPr>
        <p:spPr>
          <a:xfrm>
            <a:off x="4312250" y="4885775"/>
            <a:ext cx="1248000" cy="549900"/>
          </a:xfrm>
          <a:prstGeom prst="rect">
            <a:avLst/>
          </a:prstGeom>
          <a:solidFill>
            <a:srgbClr val="F5D8A9"/>
          </a:solidFill>
          <a:ln w="15875"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Libre Franklin"/>
                <a:ea typeface="Libre Franklin"/>
                <a:cs typeface="Libre Franklin"/>
                <a:sym typeface="Libre Franklin"/>
              </a:rPr>
              <a:t>Video cutting</a:t>
            </a:r>
            <a:br>
              <a:rPr lang="en-US" sz="1200">
                <a:solidFill>
                  <a:schemeClr val="dk1"/>
                </a:solidFill>
                <a:latin typeface="Libre Franklin"/>
                <a:ea typeface="Libre Franklin"/>
                <a:cs typeface="Libre Franklin"/>
                <a:sym typeface="Libre Franklin"/>
              </a:rPr>
            </a:br>
            <a:r>
              <a:rPr lang="en-US" sz="1200">
                <a:solidFill>
                  <a:schemeClr val="dk1"/>
                </a:solidFill>
                <a:latin typeface="Libre Franklin"/>
                <a:ea typeface="Libre Franklin"/>
                <a:cs typeface="Libre Franklin"/>
                <a:sym typeface="Libre Franklin"/>
              </a:rPr>
              <a:t>(</a:t>
            </a:r>
            <a:r>
              <a:rPr lang="en-US" sz="1200" u="sng">
                <a:solidFill>
                  <a:schemeClr val="hlink"/>
                </a:solidFill>
                <a:latin typeface="Libre Franklin"/>
                <a:ea typeface="Libre Franklin"/>
                <a:cs typeface="Libre Franklin"/>
                <a:sym typeface="Libre Franklin"/>
                <a:hlinkClick r:id="rId4"/>
              </a:rPr>
              <a:t>FF mpeg</a:t>
            </a:r>
            <a:r>
              <a:rPr lang="en-US" sz="1200">
                <a:solidFill>
                  <a:schemeClr val="dk1"/>
                </a:solidFill>
                <a:latin typeface="Libre Franklin"/>
                <a:ea typeface="Libre Franklin"/>
                <a:cs typeface="Libre Franklin"/>
                <a:sym typeface="Libre Franklin"/>
              </a:rPr>
              <a:t>)</a:t>
            </a:r>
            <a:endParaRPr sz="1200">
              <a:solidFill>
                <a:schemeClr val="dk1"/>
              </a:solidFill>
              <a:latin typeface="Libre Franklin"/>
              <a:ea typeface="Libre Franklin"/>
              <a:cs typeface="Libre Franklin"/>
              <a:sym typeface="Libre Franklin"/>
            </a:endParaRPr>
          </a:p>
        </p:txBody>
      </p:sp>
      <p:cxnSp>
        <p:nvCxnSpPr>
          <p:cNvPr id="162" name="Google Shape;162;p15"/>
          <p:cNvCxnSpPr>
            <a:stCxn id="160" idx="3"/>
            <a:endCxn id="161" idx="1"/>
          </p:cNvCxnSpPr>
          <p:nvPr/>
        </p:nvCxnSpPr>
        <p:spPr>
          <a:xfrm>
            <a:off x="2896200" y="5160725"/>
            <a:ext cx="1416000" cy="0"/>
          </a:xfrm>
          <a:prstGeom prst="straightConnector1">
            <a:avLst/>
          </a:prstGeom>
          <a:noFill/>
          <a:ln w="9525" cap="flat" cmpd="sng">
            <a:solidFill>
              <a:schemeClr val="dk2"/>
            </a:solidFill>
            <a:prstDash val="solid"/>
            <a:round/>
            <a:headEnd type="none" w="med" len="med"/>
            <a:tailEnd type="triangle" w="med" len="med"/>
          </a:ln>
        </p:spPr>
      </p:cxnSp>
      <p:cxnSp>
        <p:nvCxnSpPr>
          <p:cNvPr id="163" name="Google Shape;163;p15"/>
          <p:cNvCxnSpPr>
            <a:stCxn id="161" idx="3"/>
            <a:endCxn id="145" idx="1"/>
          </p:cNvCxnSpPr>
          <p:nvPr/>
        </p:nvCxnSpPr>
        <p:spPr>
          <a:xfrm>
            <a:off x="5560250" y="5160725"/>
            <a:ext cx="1416000" cy="0"/>
          </a:xfrm>
          <a:prstGeom prst="straightConnector1">
            <a:avLst/>
          </a:prstGeom>
          <a:noFill/>
          <a:ln w="9525" cap="flat" cmpd="sng">
            <a:solidFill>
              <a:schemeClr val="dk2"/>
            </a:solidFill>
            <a:prstDash val="solid"/>
            <a:round/>
            <a:headEnd type="none" w="med" len="med"/>
            <a:tailEnd type="triangle" w="med" len="med"/>
          </a:ln>
        </p:spPr>
      </p:cxnSp>
      <p:cxnSp>
        <p:nvCxnSpPr>
          <p:cNvPr id="164" name="Google Shape;164;p15"/>
          <p:cNvCxnSpPr>
            <a:stCxn id="144" idx="3"/>
            <a:endCxn id="146" idx="1"/>
          </p:cNvCxnSpPr>
          <p:nvPr/>
        </p:nvCxnSpPr>
        <p:spPr>
          <a:xfrm rot="10800000" flipH="1">
            <a:off x="2896200" y="5397100"/>
            <a:ext cx="5827500" cy="381000"/>
          </a:xfrm>
          <a:prstGeom prst="bentConnector3">
            <a:avLst>
              <a:gd name="adj1" fmla="val 95415"/>
            </a:avLst>
          </a:prstGeom>
          <a:noFill/>
          <a:ln w="9525" cap="flat" cmpd="sng">
            <a:solidFill>
              <a:schemeClr val="dk2"/>
            </a:solidFill>
            <a:prstDash val="solid"/>
            <a:round/>
            <a:headEnd type="none" w="med" len="med"/>
            <a:tailEnd type="triangle" w="med" len="med"/>
          </a:ln>
        </p:spPr>
      </p:cxnSp>
      <p:sp>
        <p:nvSpPr>
          <p:cNvPr id="165" name="Google Shape;165;p15"/>
          <p:cNvSpPr/>
          <p:nvPr/>
        </p:nvSpPr>
        <p:spPr>
          <a:xfrm>
            <a:off x="6951425" y="4233658"/>
            <a:ext cx="1210500" cy="549900"/>
          </a:xfrm>
          <a:prstGeom prst="rect">
            <a:avLst/>
          </a:prstGeom>
          <a:solidFill>
            <a:srgbClr val="F5D8A9"/>
          </a:solidFill>
          <a:ln w="15875"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Libre Franklin"/>
                <a:ea typeface="Libre Franklin"/>
                <a:cs typeface="Libre Franklin"/>
                <a:sym typeface="Libre Franklin"/>
              </a:rPr>
              <a:t>Metadata</a:t>
            </a:r>
            <a:br>
              <a:rPr lang="en-US" sz="1200">
                <a:solidFill>
                  <a:schemeClr val="dk1"/>
                </a:solidFill>
                <a:latin typeface="Libre Franklin"/>
                <a:ea typeface="Libre Franklin"/>
                <a:cs typeface="Libre Franklin"/>
                <a:sym typeface="Libre Franklin"/>
              </a:rPr>
            </a:br>
            <a:r>
              <a:rPr lang="en-US" sz="1200">
                <a:solidFill>
                  <a:schemeClr val="dk1"/>
                </a:solidFill>
                <a:latin typeface="Libre Franklin"/>
                <a:ea typeface="Libre Franklin"/>
                <a:cs typeface="Libre Franklin"/>
                <a:sym typeface="Libre Franklin"/>
              </a:rPr>
              <a:t>(height, width, duration, fps)</a:t>
            </a:r>
            <a:endParaRPr sz="1200">
              <a:solidFill>
                <a:schemeClr val="dk1"/>
              </a:solidFill>
              <a:latin typeface="Libre Franklin"/>
              <a:ea typeface="Libre Franklin"/>
              <a:cs typeface="Libre Franklin"/>
              <a:sym typeface="Libre Franklin"/>
            </a:endParaRPr>
          </a:p>
        </p:txBody>
      </p:sp>
      <p:cxnSp>
        <p:nvCxnSpPr>
          <p:cNvPr id="166" name="Google Shape;166;p15"/>
          <p:cNvCxnSpPr>
            <a:stCxn id="160" idx="3"/>
            <a:endCxn id="165" idx="1"/>
          </p:cNvCxnSpPr>
          <p:nvPr/>
        </p:nvCxnSpPr>
        <p:spPr>
          <a:xfrm flipV="1">
            <a:off x="2896200" y="4508608"/>
            <a:ext cx="4055225" cy="652117"/>
          </a:xfrm>
          <a:prstGeom prst="bentConnector3">
            <a:avLst>
              <a:gd name="adj1" fmla="val 3160"/>
            </a:avLst>
          </a:prstGeom>
          <a:noFill/>
          <a:ln w="9525" cap="flat" cmpd="sng">
            <a:solidFill>
              <a:schemeClr val="dk2"/>
            </a:solidFill>
            <a:prstDash val="solid"/>
            <a:round/>
            <a:headEnd type="none" w="med" len="med"/>
            <a:tailEnd type="triangle" w="med" len="med"/>
          </a:ln>
        </p:spPr>
      </p:cxnSp>
      <p:cxnSp>
        <p:nvCxnSpPr>
          <p:cNvPr id="167" name="Google Shape;167;p15"/>
          <p:cNvCxnSpPr>
            <a:stCxn id="165" idx="3"/>
            <a:endCxn id="146" idx="1"/>
          </p:cNvCxnSpPr>
          <p:nvPr/>
        </p:nvCxnSpPr>
        <p:spPr>
          <a:xfrm>
            <a:off x="8161925" y="4508608"/>
            <a:ext cx="561625" cy="888480"/>
          </a:xfrm>
          <a:prstGeom prst="bentConnector3">
            <a:avLst>
              <a:gd name="adj1" fmla="val 50000"/>
            </a:avLst>
          </a:prstGeom>
          <a:noFill/>
          <a:ln w="9525" cap="flat" cmpd="sng">
            <a:solidFill>
              <a:schemeClr val="dk2"/>
            </a:solidFill>
            <a:prstDash val="solid"/>
            <a:round/>
            <a:headEnd type="none" w="med" len="med"/>
            <a:tailEnd type="triangle" w="med" len="med"/>
          </a:ln>
        </p:spPr>
      </p:cxnSp>
      <p:sp>
        <p:nvSpPr>
          <p:cNvPr id="168" name="Google Shape;168;p15"/>
          <p:cNvSpPr txBox="1"/>
          <p:nvPr/>
        </p:nvSpPr>
        <p:spPr>
          <a:xfrm>
            <a:off x="1658627" y="4562775"/>
            <a:ext cx="1248000" cy="253500"/>
          </a:xfrm>
          <a:prstGeom prst="rect">
            <a:avLst/>
          </a:prstGeom>
          <a:noFill/>
          <a:ln>
            <a:noFill/>
          </a:ln>
        </p:spPr>
        <p:txBody>
          <a:bodyPr spcFirstLastPara="1" wrap="square" lIns="0" tIns="45700" rIns="0" bIns="45700" anchor="ctr" anchorCtr="0">
            <a:noAutofit/>
          </a:bodyPr>
          <a:lstStyle/>
          <a:p>
            <a:pPr marL="0" marR="0" lvl="0" indent="0" algn="ctr" rtl="0">
              <a:lnSpc>
                <a:spcPct val="110000"/>
              </a:lnSpc>
              <a:spcBef>
                <a:spcPts val="0"/>
              </a:spcBef>
              <a:spcAft>
                <a:spcPts val="0"/>
              </a:spcAft>
              <a:buClr>
                <a:schemeClr val="accent1"/>
              </a:buClr>
              <a:buSzPts val="1600"/>
              <a:buFont typeface="Calibri"/>
              <a:buNone/>
            </a:pPr>
            <a:r>
              <a:rPr lang="en-US" sz="1200" b="1">
                <a:solidFill>
                  <a:srgbClr val="3F3F3F"/>
                </a:solidFill>
                <a:latin typeface="Meiryo"/>
                <a:ea typeface="Meiryo"/>
                <a:cs typeface="Meiryo"/>
                <a:sym typeface="Meiryo"/>
              </a:rPr>
              <a:t>Input data</a:t>
            </a:r>
            <a:endParaRPr sz="1200" b="1">
              <a:latin typeface="Meiryo"/>
              <a:ea typeface="Meiryo"/>
              <a:cs typeface="Meiryo"/>
              <a:sym typeface="Meiryo"/>
            </a:endParaRPr>
          </a:p>
        </p:txBody>
      </p:sp>
    </p:spTree>
    <p:extLst>
      <p:ext uri="{BB962C8B-B14F-4D97-AF65-F5344CB8AC3E}">
        <p14:creationId xmlns:p14="http://schemas.microsoft.com/office/powerpoint/2010/main" val="336147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heel(1)">
                                      <p:cBhvr>
                                        <p:cTn id="7" dur="2000"/>
                                        <p:tgtEl>
                                          <p:spTgt spid="124"/>
                                        </p:tgtEl>
                                      </p:cBhvr>
                                    </p:animEffect>
                                  </p:childTnLst>
                                </p:cTn>
                              </p:par>
                              <p:par>
                                <p:cTn id="8" presetID="1" presetClass="entr" presetSubtype="0" fill="hold" nodeType="withEffect">
                                  <p:stCondLst>
                                    <p:cond delay="0"/>
                                  </p:stCondLst>
                                  <p:childTnLst>
                                    <p:set>
                                      <p:cBhvr>
                                        <p:cTn id="9" dur="1" fill="hold">
                                          <p:stCondLst>
                                            <p:cond delay="0"/>
                                          </p:stCondLst>
                                        </p:cTn>
                                        <p:tgtEl>
                                          <p:spTgt spid="140"/>
                                        </p:tgtEl>
                                        <p:attrNameLst>
                                          <p:attrName>style.visibility</p:attrName>
                                        </p:attrNameLst>
                                      </p:cBhvr>
                                      <p:to>
                                        <p:strVal val="visible"/>
                                      </p:to>
                                    </p:set>
                                  </p:childTnLst>
                                </p:cTn>
                              </p:par>
                              <p:par>
                                <p:cTn id="10" presetID="21" presetClass="entr" presetSubtype="1" fill="hold" grpId="0" nodeType="with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wheel(1)">
                                      <p:cBhvr>
                                        <p:cTn id="12" dur="2000"/>
                                        <p:tgtEl>
                                          <p:spTgt spid="125"/>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156"/>
                                        </p:tgtEl>
                                        <p:attrNameLst>
                                          <p:attrName>style.visibility</p:attrName>
                                        </p:attrNameLst>
                                      </p:cBhvr>
                                      <p:to>
                                        <p:strVal val="visible"/>
                                      </p:to>
                                    </p:set>
                                    <p:animEffect transition="in" filter="wheel(1)">
                                      <p:cBhvr>
                                        <p:cTn id="15" dur="2000"/>
                                        <p:tgtEl>
                                          <p:spTgt spid="156"/>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42"/>
                                        </p:tgtEl>
                                        <p:attrNameLst>
                                          <p:attrName>style.visibility</p:attrName>
                                        </p:attrNameLst>
                                      </p:cBhvr>
                                      <p:to>
                                        <p:strVal val="visible"/>
                                      </p:to>
                                    </p:set>
                                    <p:animEffect transition="in" filter="wheel(1)">
                                      <p:cBhvr>
                                        <p:cTn id="18" dur="2000"/>
                                        <p:tgtEl>
                                          <p:spTgt spid="142"/>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27"/>
                                        </p:tgtEl>
                                        <p:attrNameLst>
                                          <p:attrName>style.visibility</p:attrName>
                                        </p:attrNameLst>
                                      </p:cBhvr>
                                      <p:to>
                                        <p:strVal val="visible"/>
                                      </p:to>
                                    </p:set>
                                    <p:animEffect transition="in" filter="fade">
                                      <p:cBhvr>
                                        <p:cTn id="23" dur="1000"/>
                                        <p:tgtEl>
                                          <p:spTgt spid="127"/>
                                        </p:tgtEl>
                                      </p:cBhvr>
                                    </p:animEffect>
                                    <p:anim calcmode="lin" valueType="num">
                                      <p:cBhvr>
                                        <p:cTn id="24" dur="1000" fill="hold"/>
                                        <p:tgtEl>
                                          <p:spTgt spid="127"/>
                                        </p:tgtEl>
                                        <p:attrNameLst>
                                          <p:attrName>ppt_x</p:attrName>
                                        </p:attrNameLst>
                                      </p:cBhvr>
                                      <p:tavLst>
                                        <p:tav tm="0">
                                          <p:val>
                                            <p:strVal val="#ppt_x"/>
                                          </p:val>
                                        </p:tav>
                                        <p:tav tm="100000">
                                          <p:val>
                                            <p:strVal val="#ppt_x"/>
                                          </p:val>
                                        </p:tav>
                                      </p:tavLst>
                                    </p:anim>
                                    <p:anim calcmode="lin" valueType="num">
                                      <p:cBhvr>
                                        <p:cTn id="25" dur="1000" fill="hold"/>
                                        <p:tgtEl>
                                          <p:spTgt spid="12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59"/>
                                        </p:tgtEl>
                                        <p:attrNameLst>
                                          <p:attrName>style.visibility</p:attrName>
                                        </p:attrNameLst>
                                      </p:cBhvr>
                                      <p:to>
                                        <p:strVal val="visible"/>
                                      </p:to>
                                    </p:set>
                                    <p:animEffect transition="in" filter="fade">
                                      <p:cBhvr>
                                        <p:cTn id="28" dur="1000"/>
                                        <p:tgtEl>
                                          <p:spTgt spid="159"/>
                                        </p:tgtEl>
                                      </p:cBhvr>
                                    </p:animEffect>
                                    <p:anim calcmode="lin" valueType="num">
                                      <p:cBhvr>
                                        <p:cTn id="29" dur="1000" fill="hold"/>
                                        <p:tgtEl>
                                          <p:spTgt spid="159"/>
                                        </p:tgtEl>
                                        <p:attrNameLst>
                                          <p:attrName>ppt_x</p:attrName>
                                        </p:attrNameLst>
                                      </p:cBhvr>
                                      <p:tavLst>
                                        <p:tav tm="0">
                                          <p:val>
                                            <p:strVal val="#ppt_x"/>
                                          </p:val>
                                        </p:tav>
                                        <p:tav tm="100000">
                                          <p:val>
                                            <p:strVal val="#ppt_x"/>
                                          </p:val>
                                        </p:tav>
                                      </p:tavLst>
                                    </p:anim>
                                    <p:anim calcmode="lin" valueType="num">
                                      <p:cBhvr>
                                        <p:cTn id="30" dur="1000" fill="hold"/>
                                        <p:tgtEl>
                                          <p:spTgt spid="15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158"/>
                                        </p:tgtEl>
                                        <p:attrNameLst>
                                          <p:attrName>style.visibility</p:attrName>
                                        </p:attrNameLst>
                                      </p:cBhvr>
                                      <p:to>
                                        <p:strVal val="visible"/>
                                      </p:to>
                                    </p:set>
                                    <p:anim calcmode="lin" valueType="num">
                                      <p:cBhvr>
                                        <p:cTn id="35" dur="1000" fill="hold"/>
                                        <p:tgtEl>
                                          <p:spTgt spid="158"/>
                                        </p:tgtEl>
                                        <p:attrNameLst>
                                          <p:attrName>ppt_w</p:attrName>
                                        </p:attrNameLst>
                                      </p:cBhvr>
                                      <p:tavLst>
                                        <p:tav tm="0">
                                          <p:val>
                                            <p:fltVal val="0"/>
                                          </p:val>
                                        </p:tav>
                                        <p:tav tm="100000">
                                          <p:val>
                                            <p:strVal val="#ppt_w"/>
                                          </p:val>
                                        </p:tav>
                                      </p:tavLst>
                                    </p:anim>
                                    <p:anim calcmode="lin" valueType="num">
                                      <p:cBhvr>
                                        <p:cTn id="36" dur="1000" fill="hold"/>
                                        <p:tgtEl>
                                          <p:spTgt spid="158"/>
                                        </p:tgtEl>
                                        <p:attrNameLst>
                                          <p:attrName>ppt_h</p:attrName>
                                        </p:attrNameLst>
                                      </p:cBhvr>
                                      <p:tavLst>
                                        <p:tav tm="0">
                                          <p:val>
                                            <p:fltVal val="0"/>
                                          </p:val>
                                        </p:tav>
                                        <p:tav tm="100000">
                                          <p:val>
                                            <p:strVal val="#ppt_h"/>
                                          </p:val>
                                        </p:tav>
                                      </p:tavLst>
                                    </p:anim>
                                    <p:anim calcmode="lin" valueType="num">
                                      <p:cBhvr>
                                        <p:cTn id="37" dur="1000" fill="hold"/>
                                        <p:tgtEl>
                                          <p:spTgt spid="158"/>
                                        </p:tgtEl>
                                        <p:attrNameLst>
                                          <p:attrName>style.rotation</p:attrName>
                                        </p:attrNameLst>
                                      </p:cBhvr>
                                      <p:tavLst>
                                        <p:tav tm="0">
                                          <p:val>
                                            <p:fltVal val="90"/>
                                          </p:val>
                                        </p:tav>
                                        <p:tav tm="100000">
                                          <p:val>
                                            <p:fltVal val="0"/>
                                          </p:val>
                                        </p:tav>
                                      </p:tavLst>
                                    </p:anim>
                                    <p:animEffect transition="in" filter="fade">
                                      <p:cBhvr>
                                        <p:cTn id="38" dur="1000"/>
                                        <p:tgtEl>
                                          <p:spTgt spid="158"/>
                                        </p:tgtEl>
                                      </p:cBhvr>
                                    </p:animEffect>
                                  </p:childTnLst>
                                </p:cTn>
                              </p:par>
                              <p:par>
                                <p:cTn id="39" presetID="31" presetClass="entr" presetSubtype="0" fill="hold" nodeType="withEffect">
                                  <p:stCondLst>
                                    <p:cond delay="0"/>
                                  </p:stCondLst>
                                  <p:childTnLst>
                                    <p:set>
                                      <p:cBhvr>
                                        <p:cTn id="40" dur="1" fill="hold">
                                          <p:stCondLst>
                                            <p:cond delay="0"/>
                                          </p:stCondLst>
                                        </p:cTn>
                                        <p:tgtEl>
                                          <p:spTgt spid="131"/>
                                        </p:tgtEl>
                                        <p:attrNameLst>
                                          <p:attrName>style.visibility</p:attrName>
                                        </p:attrNameLst>
                                      </p:cBhvr>
                                      <p:to>
                                        <p:strVal val="visible"/>
                                      </p:to>
                                    </p:set>
                                    <p:anim calcmode="lin" valueType="num">
                                      <p:cBhvr>
                                        <p:cTn id="41" dur="1000" fill="hold"/>
                                        <p:tgtEl>
                                          <p:spTgt spid="131"/>
                                        </p:tgtEl>
                                        <p:attrNameLst>
                                          <p:attrName>ppt_w</p:attrName>
                                        </p:attrNameLst>
                                      </p:cBhvr>
                                      <p:tavLst>
                                        <p:tav tm="0">
                                          <p:val>
                                            <p:fltVal val="0"/>
                                          </p:val>
                                        </p:tav>
                                        <p:tav tm="100000">
                                          <p:val>
                                            <p:strVal val="#ppt_w"/>
                                          </p:val>
                                        </p:tav>
                                      </p:tavLst>
                                    </p:anim>
                                    <p:anim calcmode="lin" valueType="num">
                                      <p:cBhvr>
                                        <p:cTn id="42" dur="1000" fill="hold"/>
                                        <p:tgtEl>
                                          <p:spTgt spid="131"/>
                                        </p:tgtEl>
                                        <p:attrNameLst>
                                          <p:attrName>ppt_h</p:attrName>
                                        </p:attrNameLst>
                                      </p:cBhvr>
                                      <p:tavLst>
                                        <p:tav tm="0">
                                          <p:val>
                                            <p:fltVal val="0"/>
                                          </p:val>
                                        </p:tav>
                                        <p:tav tm="100000">
                                          <p:val>
                                            <p:strVal val="#ppt_h"/>
                                          </p:val>
                                        </p:tav>
                                      </p:tavLst>
                                    </p:anim>
                                    <p:anim calcmode="lin" valueType="num">
                                      <p:cBhvr>
                                        <p:cTn id="43" dur="1000" fill="hold"/>
                                        <p:tgtEl>
                                          <p:spTgt spid="131"/>
                                        </p:tgtEl>
                                        <p:attrNameLst>
                                          <p:attrName>style.rotation</p:attrName>
                                        </p:attrNameLst>
                                      </p:cBhvr>
                                      <p:tavLst>
                                        <p:tav tm="0">
                                          <p:val>
                                            <p:fltVal val="90"/>
                                          </p:val>
                                        </p:tav>
                                        <p:tav tm="100000">
                                          <p:val>
                                            <p:fltVal val="0"/>
                                          </p:val>
                                        </p:tav>
                                      </p:tavLst>
                                    </p:anim>
                                    <p:animEffect transition="in" filter="fade">
                                      <p:cBhvr>
                                        <p:cTn id="44" dur="1000"/>
                                        <p:tgtEl>
                                          <p:spTgt spid="131"/>
                                        </p:tgtEl>
                                      </p:cBhvr>
                                    </p:animEffect>
                                  </p:childTnLst>
                                </p:cTn>
                              </p:par>
                              <p:par>
                                <p:cTn id="45" presetID="31" presetClass="entr" presetSubtype="0" fill="hold" nodeType="withEffect">
                                  <p:stCondLst>
                                    <p:cond delay="0"/>
                                  </p:stCondLst>
                                  <p:childTnLst>
                                    <p:set>
                                      <p:cBhvr>
                                        <p:cTn id="46" dur="1" fill="hold">
                                          <p:stCondLst>
                                            <p:cond delay="0"/>
                                          </p:stCondLst>
                                        </p:cTn>
                                        <p:tgtEl>
                                          <p:spTgt spid="133"/>
                                        </p:tgtEl>
                                        <p:attrNameLst>
                                          <p:attrName>style.visibility</p:attrName>
                                        </p:attrNameLst>
                                      </p:cBhvr>
                                      <p:to>
                                        <p:strVal val="visible"/>
                                      </p:to>
                                    </p:set>
                                    <p:anim calcmode="lin" valueType="num">
                                      <p:cBhvr>
                                        <p:cTn id="47" dur="1000" fill="hold"/>
                                        <p:tgtEl>
                                          <p:spTgt spid="133"/>
                                        </p:tgtEl>
                                        <p:attrNameLst>
                                          <p:attrName>ppt_w</p:attrName>
                                        </p:attrNameLst>
                                      </p:cBhvr>
                                      <p:tavLst>
                                        <p:tav tm="0">
                                          <p:val>
                                            <p:fltVal val="0"/>
                                          </p:val>
                                        </p:tav>
                                        <p:tav tm="100000">
                                          <p:val>
                                            <p:strVal val="#ppt_w"/>
                                          </p:val>
                                        </p:tav>
                                      </p:tavLst>
                                    </p:anim>
                                    <p:anim calcmode="lin" valueType="num">
                                      <p:cBhvr>
                                        <p:cTn id="48" dur="1000" fill="hold"/>
                                        <p:tgtEl>
                                          <p:spTgt spid="133"/>
                                        </p:tgtEl>
                                        <p:attrNameLst>
                                          <p:attrName>ppt_h</p:attrName>
                                        </p:attrNameLst>
                                      </p:cBhvr>
                                      <p:tavLst>
                                        <p:tav tm="0">
                                          <p:val>
                                            <p:fltVal val="0"/>
                                          </p:val>
                                        </p:tav>
                                        <p:tav tm="100000">
                                          <p:val>
                                            <p:strVal val="#ppt_h"/>
                                          </p:val>
                                        </p:tav>
                                      </p:tavLst>
                                    </p:anim>
                                    <p:anim calcmode="lin" valueType="num">
                                      <p:cBhvr>
                                        <p:cTn id="49" dur="1000" fill="hold"/>
                                        <p:tgtEl>
                                          <p:spTgt spid="133"/>
                                        </p:tgtEl>
                                        <p:attrNameLst>
                                          <p:attrName>style.rotation</p:attrName>
                                        </p:attrNameLst>
                                      </p:cBhvr>
                                      <p:tavLst>
                                        <p:tav tm="0">
                                          <p:val>
                                            <p:fltVal val="90"/>
                                          </p:val>
                                        </p:tav>
                                        <p:tav tm="100000">
                                          <p:val>
                                            <p:fltVal val="0"/>
                                          </p:val>
                                        </p:tav>
                                      </p:tavLst>
                                    </p:anim>
                                    <p:animEffect transition="in" filter="fade">
                                      <p:cBhvr>
                                        <p:cTn id="50" dur="1000"/>
                                        <p:tgtEl>
                                          <p:spTgt spid="133"/>
                                        </p:tgtEl>
                                      </p:cBhvr>
                                    </p:animEffect>
                                  </p:childTnLst>
                                </p:cTn>
                              </p:par>
                              <p:par>
                                <p:cTn id="51" presetID="31" presetClass="entr" presetSubtype="0" fill="hold" nodeType="withEffect">
                                  <p:stCondLst>
                                    <p:cond delay="0"/>
                                  </p:stCondLst>
                                  <p:childTnLst>
                                    <p:set>
                                      <p:cBhvr>
                                        <p:cTn id="52" dur="1" fill="hold">
                                          <p:stCondLst>
                                            <p:cond delay="0"/>
                                          </p:stCondLst>
                                        </p:cTn>
                                        <p:tgtEl>
                                          <p:spTgt spid="128"/>
                                        </p:tgtEl>
                                        <p:attrNameLst>
                                          <p:attrName>style.visibility</p:attrName>
                                        </p:attrNameLst>
                                      </p:cBhvr>
                                      <p:to>
                                        <p:strVal val="visible"/>
                                      </p:to>
                                    </p:set>
                                    <p:anim calcmode="lin" valueType="num">
                                      <p:cBhvr>
                                        <p:cTn id="53" dur="1000" fill="hold"/>
                                        <p:tgtEl>
                                          <p:spTgt spid="128"/>
                                        </p:tgtEl>
                                        <p:attrNameLst>
                                          <p:attrName>ppt_w</p:attrName>
                                        </p:attrNameLst>
                                      </p:cBhvr>
                                      <p:tavLst>
                                        <p:tav tm="0">
                                          <p:val>
                                            <p:fltVal val="0"/>
                                          </p:val>
                                        </p:tav>
                                        <p:tav tm="100000">
                                          <p:val>
                                            <p:strVal val="#ppt_w"/>
                                          </p:val>
                                        </p:tav>
                                      </p:tavLst>
                                    </p:anim>
                                    <p:anim calcmode="lin" valueType="num">
                                      <p:cBhvr>
                                        <p:cTn id="54" dur="1000" fill="hold"/>
                                        <p:tgtEl>
                                          <p:spTgt spid="128"/>
                                        </p:tgtEl>
                                        <p:attrNameLst>
                                          <p:attrName>ppt_h</p:attrName>
                                        </p:attrNameLst>
                                      </p:cBhvr>
                                      <p:tavLst>
                                        <p:tav tm="0">
                                          <p:val>
                                            <p:fltVal val="0"/>
                                          </p:val>
                                        </p:tav>
                                        <p:tav tm="100000">
                                          <p:val>
                                            <p:strVal val="#ppt_h"/>
                                          </p:val>
                                        </p:tav>
                                      </p:tavLst>
                                    </p:anim>
                                    <p:anim calcmode="lin" valueType="num">
                                      <p:cBhvr>
                                        <p:cTn id="55" dur="1000" fill="hold"/>
                                        <p:tgtEl>
                                          <p:spTgt spid="128"/>
                                        </p:tgtEl>
                                        <p:attrNameLst>
                                          <p:attrName>style.rotation</p:attrName>
                                        </p:attrNameLst>
                                      </p:cBhvr>
                                      <p:tavLst>
                                        <p:tav tm="0">
                                          <p:val>
                                            <p:fltVal val="90"/>
                                          </p:val>
                                        </p:tav>
                                        <p:tav tm="100000">
                                          <p:val>
                                            <p:fltVal val="0"/>
                                          </p:val>
                                        </p:tav>
                                      </p:tavLst>
                                    </p:anim>
                                    <p:animEffect transition="in" filter="fade">
                                      <p:cBhvr>
                                        <p:cTn id="56" dur="1000"/>
                                        <p:tgtEl>
                                          <p:spTgt spid="128"/>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126"/>
                                        </p:tgtEl>
                                        <p:attrNameLst>
                                          <p:attrName>style.visibility</p:attrName>
                                        </p:attrNameLst>
                                      </p:cBhvr>
                                      <p:to>
                                        <p:strVal val="visible"/>
                                      </p:to>
                                    </p:set>
                                    <p:anim calcmode="lin" valueType="num">
                                      <p:cBhvr>
                                        <p:cTn id="59" dur="1000" fill="hold"/>
                                        <p:tgtEl>
                                          <p:spTgt spid="126"/>
                                        </p:tgtEl>
                                        <p:attrNameLst>
                                          <p:attrName>ppt_w</p:attrName>
                                        </p:attrNameLst>
                                      </p:cBhvr>
                                      <p:tavLst>
                                        <p:tav tm="0">
                                          <p:val>
                                            <p:fltVal val="0"/>
                                          </p:val>
                                        </p:tav>
                                        <p:tav tm="100000">
                                          <p:val>
                                            <p:strVal val="#ppt_w"/>
                                          </p:val>
                                        </p:tav>
                                      </p:tavLst>
                                    </p:anim>
                                    <p:anim calcmode="lin" valueType="num">
                                      <p:cBhvr>
                                        <p:cTn id="60" dur="1000" fill="hold"/>
                                        <p:tgtEl>
                                          <p:spTgt spid="126"/>
                                        </p:tgtEl>
                                        <p:attrNameLst>
                                          <p:attrName>ppt_h</p:attrName>
                                        </p:attrNameLst>
                                      </p:cBhvr>
                                      <p:tavLst>
                                        <p:tav tm="0">
                                          <p:val>
                                            <p:fltVal val="0"/>
                                          </p:val>
                                        </p:tav>
                                        <p:tav tm="100000">
                                          <p:val>
                                            <p:strVal val="#ppt_h"/>
                                          </p:val>
                                        </p:tav>
                                      </p:tavLst>
                                    </p:anim>
                                    <p:anim calcmode="lin" valueType="num">
                                      <p:cBhvr>
                                        <p:cTn id="61" dur="1000" fill="hold"/>
                                        <p:tgtEl>
                                          <p:spTgt spid="126"/>
                                        </p:tgtEl>
                                        <p:attrNameLst>
                                          <p:attrName>style.rotation</p:attrName>
                                        </p:attrNameLst>
                                      </p:cBhvr>
                                      <p:tavLst>
                                        <p:tav tm="0">
                                          <p:val>
                                            <p:fltVal val="90"/>
                                          </p:val>
                                        </p:tav>
                                        <p:tav tm="100000">
                                          <p:val>
                                            <p:fltVal val="0"/>
                                          </p:val>
                                        </p:tav>
                                      </p:tavLst>
                                    </p:anim>
                                    <p:animEffect transition="in" filter="fade">
                                      <p:cBhvr>
                                        <p:cTn id="62" dur="1000"/>
                                        <p:tgtEl>
                                          <p:spTgt spid="126"/>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129"/>
                                        </p:tgtEl>
                                        <p:attrNameLst>
                                          <p:attrName>style.visibility</p:attrName>
                                        </p:attrNameLst>
                                      </p:cBhvr>
                                      <p:to>
                                        <p:strVal val="visible"/>
                                      </p:to>
                                    </p:set>
                                    <p:anim calcmode="lin" valueType="num">
                                      <p:cBhvr>
                                        <p:cTn id="65" dur="1000" fill="hold"/>
                                        <p:tgtEl>
                                          <p:spTgt spid="129"/>
                                        </p:tgtEl>
                                        <p:attrNameLst>
                                          <p:attrName>ppt_w</p:attrName>
                                        </p:attrNameLst>
                                      </p:cBhvr>
                                      <p:tavLst>
                                        <p:tav tm="0">
                                          <p:val>
                                            <p:fltVal val="0"/>
                                          </p:val>
                                        </p:tav>
                                        <p:tav tm="100000">
                                          <p:val>
                                            <p:strVal val="#ppt_w"/>
                                          </p:val>
                                        </p:tav>
                                      </p:tavLst>
                                    </p:anim>
                                    <p:anim calcmode="lin" valueType="num">
                                      <p:cBhvr>
                                        <p:cTn id="66" dur="1000" fill="hold"/>
                                        <p:tgtEl>
                                          <p:spTgt spid="129"/>
                                        </p:tgtEl>
                                        <p:attrNameLst>
                                          <p:attrName>ppt_h</p:attrName>
                                        </p:attrNameLst>
                                      </p:cBhvr>
                                      <p:tavLst>
                                        <p:tav tm="0">
                                          <p:val>
                                            <p:fltVal val="0"/>
                                          </p:val>
                                        </p:tav>
                                        <p:tav tm="100000">
                                          <p:val>
                                            <p:strVal val="#ppt_h"/>
                                          </p:val>
                                        </p:tav>
                                      </p:tavLst>
                                    </p:anim>
                                    <p:anim calcmode="lin" valueType="num">
                                      <p:cBhvr>
                                        <p:cTn id="67" dur="1000" fill="hold"/>
                                        <p:tgtEl>
                                          <p:spTgt spid="129"/>
                                        </p:tgtEl>
                                        <p:attrNameLst>
                                          <p:attrName>style.rotation</p:attrName>
                                        </p:attrNameLst>
                                      </p:cBhvr>
                                      <p:tavLst>
                                        <p:tav tm="0">
                                          <p:val>
                                            <p:fltVal val="90"/>
                                          </p:val>
                                        </p:tav>
                                        <p:tav tm="100000">
                                          <p:val>
                                            <p:fltVal val="0"/>
                                          </p:val>
                                        </p:tav>
                                      </p:tavLst>
                                    </p:anim>
                                    <p:animEffect transition="in" filter="fade">
                                      <p:cBhvr>
                                        <p:cTn id="68" dur="1000"/>
                                        <p:tgtEl>
                                          <p:spTgt spid="129"/>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132"/>
                                        </p:tgtEl>
                                        <p:attrNameLst>
                                          <p:attrName>style.visibility</p:attrName>
                                        </p:attrNameLst>
                                      </p:cBhvr>
                                      <p:to>
                                        <p:strVal val="visible"/>
                                      </p:to>
                                    </p:set>
                                    <p:anim calcmode="lin" valueType="num">
                                      <p:cBhvr>
                                        <p:cTn id="71" dur="1000" fill="hold"/>
                                        <p:tgtEl>
                                          <p:spTgt spid="132"/>
                                        </p:tgtEl>
                                        <p:attrNameLst>
                                          <p:attrName>ppt_w</p:attrName>
                                        </p:attrNameLst>
                                      </p:cBhvr>
                                      <p:tavLst>
                                        <p:tav tm="0">
                                          <p:val>
                                            <p:fltVal val="0"/>
                                          </p:val>
                                        </p:tav>
                                        <p:tav tm="100000">
                                          <p:val>
                                            <p:strVal val="#ppt_w"/>
                                          </p:val>
                                        </p:tav>
                                      </p:tavLst>
                                    </p:anim>
                                    <p:anim calcmode="lin" valueType="num">
                                      <p:cBhvr>
                                        <p:cTn id="72" dur="1000" fill="hold"/>
                                        <p:tgtEl>
                                          <p:spTgt spid="132"/>
                                        </p:tgtEl>
                                        <p:attrNameLst>
                                          <p:attrName>ppt_h</p:attrName>
                                        </p:attrNameLst>
                                      </p:cBhvr>
                                      <p:tavLst>
                                        <p:tav tm="0">
                                          <p:val>
                                            <p:fltVal val="0"/>
                                          </p:val>
                                        </p:tav>
                                        <p:tav tm="100000">
                                          <p:val>
                                            <p:strVal val="#ppt_h"/>
                                          </p:val>
                                        </p:tav>
                                      </p:tavLst>
                                    </p:anim>
                                    <p:anim calcmode="lin" valueType="num">
                                      <p:cBhvr>
                                        <p:cTn id="73" dur="1000" fill="hold"/>
                                        <p:tgtEl>
                                          <p:spTgt spid="132"/>
                                        </p:tgtEl>
                                        <p:attrNameLst>
                                          <p:attrName>style.rotation</p:attrName>
                                        </p:attrNameLst>
                                      </p:cBhvr>
                                      <p:tavLst>
                                        <p:tav tm="0">
                                          <p:val>
                                            <p:fltVal val="90"/>
                                          </p:val>
                                        </p:tav>
                                        <p:tav tm="100000">
                                          <p:val>
                                            <p:fltVal val="0"/>
                                          </p:val>
                                        </p:tav>
                                      </p:tavLst>
                                    </p:anim>
                                    <p:animEffect transition="in" filter="fade">
                                      <p:cBhvr>
                                        <p:cTn id="74" dur="1000"/>
                                        <p:tgtEl>
                                          <p:spTgt spid="132"/>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36"/>
                                        </p:tgtEl>
                                        <p:attrNameLst>
                                          <p:attrName>style.visibility</p:attrName>
                                        </p:attrNameLst>
                                      </p:cBhvr>
                                      <p:to>
                                        <p:strVal val="visible"/>
                                      </p:to>
                                    </p:set>
                                    <p:anim calcmode="lin" valueType="num">
                                      <p:cBhvr additive="base">
                                        <p:cTn id="79" dur="500" fill="hold"/>
                                        <p:tgtEl>
                                          <p:spTgt spid="136"/>
                                        </p:tgtEl>
                                        <p:attrNameLst>
                                          <p:attrName>ppt_x</p:attrName>
                                        </p:attrNameLst>
                                      </p:cBhvr>
                                      <p:tavLst>
                                        <p:tav tm="0">
                                          <p:val>
                                            <p:strVal val="#ppt_x"/>
                                          </p:val>
                                        </p:tav>
                                        <p:tav tm="100000">
                                          <p:val>
                                            <p:strVal val="#ppt_x"/>
                                          </p:val>
                                        </p:tav>
                                      </p:tavLst>
                                    </p:anim>
                                    <p:anim calcmode="lin" valueType="num">
                                      <p:cBhvr additive="base">
                                        <p:cTn id="80" dur="500" fill="hold"/>
                                        <p:tgtEl>
                                          <p:spTgt spid="136"/>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35"/>
                                        </p:tgtEl>
                                        <p:attrNameLst>
                                          <p:attrName>style.visibility</p:attrName>
                                        </p:attrNameLst>
                                      </p:cBhvr>
                                      <p:to>
                                        <p:strVal val="visible"/>
                                      </p:to>
                                    </p:set>
                                    <p:anim calcmode="lin" valueType="num">
                                      <p:cBhvr additive="base">
                                        <p:cTn id="83" dur="500" fill="hold"/>
                                        <p:tgtEl>
                                          <p:spTgt spid="135"/>
                                        </p:tgtEl>
                                        <p:attrNameLst>
                                          <p:attrName>ppt_x</p:attrName>
                                        </p:attrNameLst>
                                      </p:cBhvr>
                                      <p:tavLst>
                                        <p:tav tm="0">
                                          <p:val>
                                            <p:strVal val="#ppt_x"/>
                                          </p:val>
                                        </p:tav>
                                        <p:tav tm="100000">
                                          <p:val>
                                            <p:strVal val="#ppt_x"/>
                                          </p:val>
                                        </p:tav>
                                      </p:tavLst>
                                    </p:anim>
                                    <p:anim calcmode="lin" valueType="num">
                                      <p:cBhvr additive="base">
                                        <p:cTn id="84" dur="500" fill="hold"/>
                                        <p:tgtEl>
                                          <p:spTgt spid="135"/>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55"/>
                                        </p:tgtEl>
                                        <p:attrNameLst>
                                          <p:attrName>style.visibility</p:attrName>
                                        </p:attrNameLst>
                                      </p:cBhvr>
                                      <p:to>
                                        <p:strVal val="visible"/>
                                      </p:to>
                                    </p:set>
                                    <p:anim calcmode="lin" valueType="num">
                                      <p:cBhvr additive="base">
                                        <p:cTn id="87" dur="500" fill="hold"/>
                                        <p:tgtEl>
                                          <p:spTgt spid="155"/>
                                        </p:tgtEl>
                                        <p:attrNameLst>
                                          <p:attrName>ppt_x</p:attrName>
                                        </p:attrNameLst>
                                      </p:cBhvr>
                                      <p:tavLst>
                                        <p:tav tm="0">
                                          <p:val>
                                            <p:strVal val="#ppt_x"/>
                                          </p:val>
                                        </p:tav>
                                        <p:tav tm="100000">
                                          <p:val>
                                            <p:strVal val="#ppt_x"/>
                                          </p:val>
                                        </p:tav>
                                      </p:tavLst>
                                    </p:anim>
                                    <p:anim calcmode="lin" valueType="num">
                                      <p:cBhvr additive="base">
                                        <p:cTn id="88" dur="500" fill="hold"/>
                                        <p:tgtEl>
                                          <p:spTgt spid="155"/>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34"/>
                                        </p:tgtEl>
                                        <p:attrNameLst>
                                          <p:attrName>style.visibility</p:attrName>
                                        </p:attrNameLst>
                                      </p:cBhvr>
                                      <p:to>
                                        <p:strVal val="visible"/>
                                      </p:to>
                                    </p:set>
                                    <p:anim calcmode="lin" valueType="num">
                                      <p:cBhvr additive="base">
                                        <p:cTn id="91" dur="500" fill="hold"/>
                                        <p:tgtEl>
                                          <p:spTgt spid="134"/>
                                        </p:tgtEl>
                                        <p:attrNameLst>
                                          <p:attrName>ppt_x</p:attrName>
                                        </p:attrNameLst>
                                      </p:cBhvr>
                                      <p:tavLst>
                                        <p:tav tm="0">
                                          <p:val>
                                            <p:strVal val="#ppt_x"/>
                                          </p:val>
                                        </p:tav>
                                        <p:tav tm="100000">
                                          <p:val>
                                            <p:strVal val="#ppt_x"/>
                                          </p:val>
                                        </p:tav>
                                      </p:tavLst>
                                    </p:anim>
                                    <p:anim calcmode="lin" valueType="num">
                                      <p:cBhvr additive="base">
                                        <p:cTn id="92" dur="500" fill="hold"/>
                                        <p:tgtEl>
                                          <p:spTgt spid="134"/>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38"/>
                                        </p:tgtEl>
                                        <p:attrNameLst>
                                          <p:attrName>style.visibility</p:attrName>
                                        </p:attrNameLst>
                                      </p:cBhvr>
                                      <p:to>
                                        <p:strVal val="visible"/>
                                      </p:to>
                                    </p:set>
                                    <p:anim calcmode="lin" valueType="num">
                                      <p:cBhvr additive="base">
                                        <p:cTn id="95" dur="500" fill="hold"/>
                                        <p:tgtEl>
                                          <p:spTgt spid="138"/>
                                        </p:tgtEl>
                                        <p:attrNameLst>
                                          <p:attrName>ppt_x</p:attrName>
                                        </p:attrNameLst>
                                      </p:cBhvr>
                                      <p:tavLst>
                                        <p:tav tm="0">
                                          <p:val>
                                            <p:strVal val="#ppt_x"/>
                                          </p:val>
                                        </p:tav>
                                        <p:tav tm="100000">
                                          <p:val>
                                            <p:strVal val="#ppt_x"/>
                                          </p:val>
                                        </p:tav>
                                      </p:tavLst>
                                    </p:anim>
                                    <p:anim calcmode="lin" valueType="num">
                                      <p:cBhvr additive="base">
                                        <p:cTn id="96" dur="500" fill="hold"/>
                                        <p:tgtEl>
                                          <p:spTgt spid="138"/>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54"/>
                                        </p:tgtEl>
                                        <p:attrNameLst>
                                          <p:attrName>style.visibility</p:attrName>
                                        </p:attrNameLst>
                                      </p:cBhvr>
                                      <p:to>
                                        <p:strVal val="visible"/>
                                      </p:to>
                                    </p:set>
                                    <p:anim calcmode="lin" valueType="num">
                                      <p:cBhvr additive="base">
                                        <p:cTn id="99" dur="500" fill="hold"/>
                                        <p:tgtEl>
                                          <p:spTgt spid="154"/>
                                        </p:tgtEl>
                                        <p:attrNameLst>
                                          <p:attrName>ppt_x</p:attrName>
                                        </p:attrNameLst>
                                      </p:cBhvr>
                                      <p:tavLst>
                                        <p:tav tm="0">
                                          <p:val>
                                            <p:strVal val="#ppt_x"/>
                                          </p:val>
                                        </p:tav>
                                        <p:tav tm="100000">
                                          <p:val>
                                            <p:strVal val="#ppt_x"/>
                                          </p:val>
                                        </p:tav>
                                      </p:tavLst>
                                    </p:anim>
                                    <p:anim calcmode="lin" valueType="num">
                                      <p:cBhvr additive="base">
                                        <p:cTn id="100" dur="500" fill="hold"/>
                                        <p:tgtEl>
                                          <p:spTgt spid="154"/>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137"/>
                                        </p:tgtEl>
                                        <p:attrNameLst>
                                          <p:attrName>style.visibility</p:attrName>
                                        </p:attrNameLst>
                                      </p:cBhvr>
                                      <p:to>
                                        <p:strVal val="visible"/>
                                      </p:to>
                                    </p:set>
                                    <p:anim calcmode="lin" valueType="num">
                                      <p:cBhvr additive="base">
                                        <p:cTn id="103" dur="500" fill="hold"/>
                                        <p:tgtEl>
                                          <p:spTgt spid="137"/>
                                        </p:tgtEl>
                                        <p:attrNameLst>
                                          <p:attrName>ppt_x</p:attrName>
                                        </p:attrNameLst>
                                      </p:cBhvr>
                                      <p:tavLst>
                                        <p:tav tm="0">
                                          <p:val>
                                            <p:strVal val="#ppt_x"/>
                                          </p:val>
                                        </p:tav>
                                        <p:tav tm="100000">
                                          <p:val>
                                            <p:strVal val="#ppt_x"/>
                                          </p:val>
                                        </p:tav>
                                      </p:tavLst>
                                    </p:anim>
                                    <p:anim calcmode="lin" valueType="num">
                                      <p:cBhvr additive="base">
                                        <p:cTn id="104" dur="500" fill="hold"/>
                                        <p:tgtEl>
                                          <p:spTgt spid="137"/>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139"/>
                                        </p:tgtEl>
                                        <p:attrNameLst>
                                          <p:attrName>style.visibility</p:attrName>
                                        </p:attrNameLst>
                                      </p:cBhvr>
                                      <p:to>
                                        <p:strVal val="visible"/>
                                      </p:to>
                                    </p:set>
                                    <p:anim calcmode="lin" valueType="num">
                                      <p:cBhvr additive="base">
                                        <p:cTn id="107" dur="500" fill="hold"/>
                                        <p:tgtEl>
                                          <p:spTgt spid="139"/>
                                        </p:tgtEl>
                                        <p:attrNameLst>
                                          <p:attrName>ppt_x</p:attrName>
                                        </p:attrNameLst>
                                      </p:cBhvr>
                                      <p:tavLst>
                                        <p:tav tm="0">
                                          <p:val>
                                            <p:strVal val="#ppt_x"/>
                                          </p:val>
                                        </p:tav>
                                        <p:tav tm="100000">
                                          <p:val>
                                            <p:strVal val="#ppt_x"/>
                                          </p:val>
                                        </p:tav>
                                      </p:tavLst>
                                    </p:anim>
                                    <p:anim calcmode="lin" valueType="num">
                                      <p:cBhvr additive="base">
                                        <p:cTn id="108" dur="500" fill="hold"/>
                                        <p:tgtEl>
                                          <p:spTgt spid="139"/>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152"/>
                                        </p:tgtEl>
                                        <p:attrNameLst>
                                          <p:attrName>style.visibility</p:attrName>
                                        </p:attrNameLst>
                                      </p:cBhvr>
                                      <p:to>
                                        <p:strVal val="visible"/>
                                      </p:to>
                                    </p:set>
                                    <p:anim calcmode="lin" valueType="num">
                                      <p:cBhvr additive="base">
                                        <p:cTn id="111" dur="500" fill="hold"/>
                                        <p:tgtEl>
                                          <p:spTgt spid="152"/>
                                        </p:tgtEl>
                                        <p:attrNameLst>
                                          <p:attrName>ppt_x</p:attrName>
                                        </p:attrNameLst>
                                      </p:cBhvr>
                                      <p:tavLst>
                                        <p:tav tm="0">
                                          <p:val>
                                            <p:strVal val="#ppt_x"/>
                                          </p:val>
                                        </p:tav>
                                        <p:tav tm="100000">
                                          <p:val>
                                            <p:strVal val="#ppt_x"/>
                                          </p:val>
                                        </p:tav>
                                      </p:tavLst>
                                    </p:anim>
                                    <p:anim calcmode="lin" valueType="num">
                                      <p:cBhvr additive="base">
                                        <p:cTn id="112"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5" presetClass="entr" presetSubtype="0" fill="hold" grpId="0" nodeType="clickEffect">
                                  <p:stCondLst>
                                    <p:cond delay="0"/>
                                  </p:stCondLst>
                                  <p:childTnLst>
                                    <p:set>
                                      <p:cBhvr>
                                        <p:cTn id="116" dur="1" fill="hold">
                                          <p:stCondLst>
                                            <p:cond delay="0"/>
                                          </p:stCondLst>
                                        </p:cTn>
                                        <p:tgtEl>
                                          <p:spTgt spid="143"/>
                                        </p:tgtEl>
                                        <p:attrNameLst>
                                          <p:attrName>style.visibility</p:attrName>
                                        </p:attrNameLst>
                                      </p:cBhvr>
                                      <p:to>
                                        <p:strVal val="visible"/>
                                      </p:to>
                                    </p:set>
                                    <p:animEffect transition="in" filter="fade">
                                      <p:cBhvr>
                                        <p:cTn id="117" dur="2000"/>
                                        <p:tgtEl>
                                          <p:spTgt spid="143"/>
                                        </p:tgtEl>
                                      </p:cBhvr>
                                    </p:animEffect>
                                    <p:anim calcmode="lin" valueType="num">
                                      <p:cBhvr>
                                        <p:cTn id="118" dur="2000" fill="hold"/>
                                        <p:tgtEl>
                                          <p:spTgt spid="143"/>
                                        </p:tgtEl>
                                        <p:attrNameLst>
                                          <p:attrName>ppt_w</p:attrName>
                                        </p:attrNameLst>
                                      </p:cBhvr>
                                      <p:tavLst>
                                        <p:tav tm="0" fmla="#ppt_w*sin(2.5*pi*$)">
                                          <p:val>
                                            <p:fltVal val="0"/>
                                          </p:val>
                                        </p:tav>
                                        <p:tav tm="100000">
                                          <p:val>
                                            <p:fltVal val="1"/>
                                          </p:val>
                                        </p:tav>
                                      </p:tavLst>
                                    </p:anim>
                                    <p:anim calcmode="lin" valueType="num">
                                      <p:cBhvr>
                                        <p:cTn id="119" dur="2000" fill="hold"/>
                                        <p:tgtEl>
                                          <p:spTgt spid="143"/>
                                        </p:tgtEl>
                                        <p:attrNameLst>
                                          <p:attrName>ppt_h</p:attrName>
                                        </p:attrNameLst>
                                      </p:cBhvr>
                                      <p:tavLst>
                                        <p:tav tm="0">
                                          <p:val>
                                            <p:strVal val="#ppt_h"/>
                                          </p:val>
                                        </p:tav>
                                        <p:tav tm="100000">
                                          <p:val>
                                            <p:strVal val="#ppt_h"/>
                                          </p:val>
                                        </p:tav>
                                      </p:tavLst>
                                    </p:anim>
                                  </p:childTnLst>
                                </p:cTn>
                              </p:par>
                              <p:par>
                                <p:cTn id="120" presetID="45" presetClass="entr" presetSubtype="0" fill="hold" grpId="0" nodeType="withEffect">
                                  <p:stCondLst>
                                    <p:cond delay="0"/>
                                  </p:stCondLst>
                                  <p:childTnLst>
                                    <p:set>
                                      <p:cBhvr>
                                        <p:cTn id="121" dur="1" fill="hold">
                                          <p:stCondLst>
                                            <p:cond delay="0"/>
                                          </p:stCondLst>
                                        </p:cTn>
                                        <p:tgtEl>
                                          <p:spTgt spid="160"/>
                                        </p:tgtEl>
                                        <p:attrNameLst>
                                          <p:attrName>style.visibility</p:attrName>
                                        </p:attrNameLst>
                                      </p:cBhvr>
                                      <p:to>
                                        <p:strVal val="visible"/>
                                      </p:to>
                                    </p:set>
                                    <p:animEffect transition="in" filter="fade">
                                      <p:cBhvr>
                                        <p:cTn id="122" dur="2000"/>
                                        <p:tgtEl>
                                          <p:spTgt spid="160"/>
                                        </p:tgtEl>
                                      </p:cBhvr>
                                    </p:animEffect>
                                    <p:anim calcmode="lin" valueType="num">
                                      <p:cBhvr>
                                        <p:cTn id="123" dur="2000" fill="hold"/>
                                        <p:tgtEl>
                                          <p:spTgt spid="160"/>
                                        </p:tgtEl>
                                        <p:attrNameLst>
                                          <p:attrName>ppt_w</p:attrName>
                                        </p:attrNameLst>
                                      </p:cBhvr>
                                      <p:tavLst>
                                        <p:tav tm="0" fmla="#ppt_w*sin(2.5*pi*$)">
                                          <p:val>
                                            <p:fltVal val="0"/>
                                          </p:val>
                                        </p:tav>
                                        <p:tav tm="100000">
                                          <p:val>
                                            <p:fltVal val="1"/>
                                          </p:val>
                                        </p:tav>
                                      </p:tavLst>
                                    </p:anim>
                                    <p:anim calcmode="lin" valueType="num">
                                      <p:cBhvr>
                                        <p:cTn id="124" dur="2000" fill="hold"/>
                                        <p:tgtEl>
                                          <p:spTgt spid="160"/>
                                        </p:tgtEl>
                                        <p:attrNameLst>
                                          <p:attrName>ppt_h</p:attrName>
                                        </p:attrNameLst>
                                      </p:cBhvr>
                                      <p:tavLst>
                                        <p:tav tm="0">
                                          <p:val>
                                            <p:strVal val="#ppt_h"/>
                                          </p:val>
                                        </p:tav>
                                        <p:tav tm="100000">
                                          <p:val>
                                            <p:strVal val="#ppt_h"/>
                                          </p:val>
                                        </p:tav>
                                      </p:tavLst>
                                    </p:anim>
                                  </p:childTnLst>
                                </p:cTn>
                              </p:par>
                              <p:par>
                                <p:cTn id="125" presetID="45" presetClass="entr" presetSubtype="0" fill="hold" grpId="0" nodeType="withEffect">
                                  <p:stCondLst>
                                    <p:cond delay="0"/>
                                  </p:stCondLst>
                                  <p:childTnLst>
                                    <p:set>
                                      <p:cBhvr>
                                        <p:cTn id="126" dur="1" fill="hold">
                                          <p:stCondLst>
                                            <p:cond delay="0"/>
                                          </p:stCondLst>
                                        </p:cTn>
                                        <p:tgtEl>
                                          <p:spTgt spid="168"/>
                                        </p:tgtEl>
                                        <p:attrNameLst>
                                          <p:attrName>style.visibility</p:attrName>
                                        </p:attrNameLst>
                                      </p:cBhvr>
                                      <p:to>
                                        <p:strVal val="visible"/>
                                      </p:to>
                                    </p:set>
                                    <p:animEffect transition="in" filter="fade">
                                      <p:cBhvr>
                                        <p:cTn id="127" dur="2000"/>
                                        <p:tgtEl>
                                          <p:spTgt spid="168"/>
                                        </p:tgtEl>
                                      </p:cBhvr>
                                    </p:animEffect>
                                    <p:anim calcmode="lin" valueType="num">
                                      <p:cBhvr>
                                        <p:cTn id="128" dur="2000" fill="hold"/>
                                        <p:tgtEl>
                                          <p:spTgt spid="168"/>
                                        </p:tgtEl>
                                        <p:attrNameLst>
                                          <p:attrName>ppt_w</p:attrName>
                                        </p:attrNameLst>
                                      </p:cBhvr>
                                      <p:tavLst>
                                        <p:tav tm="0" fmla="#ppt_w*sin(2.5*pi*$)">
                                          <p:val>
                                            <p:fltVal val="0"/>
                                          </p:val>
                                        </p:tav>
                                        <p:tav tm="100000">
                                          <p:val>
                                            <p:fltVal val="1"/>
                                          </p:val>
                                        </p:tav>
                                      </p:tavLst>
                                    </p:anim>
                                    <p:anim calcmode="lin" valueType="num">
                                      <p:cBhvr>
                                        <p:cTn id="129" dur="2000" fill="hold"/>
                                        <p:tgtEl>
                                          <p:spTgt spid="168"/>
                                        </p:tgtEl>
                                        <p:attrNameLst>
                                          <p:attrName>ppt_h</p:attrName>
                                        </p:attrNameLst>
                                      </p:cBhvr>
                                      <p:tavLst>
                                        <p:tav tm="0">
                                          <p:val>
                                            <p:strVal val="#ppt_h"/>
                                          </p:val>
                                        </p:tav>
                                        <p:tav tm="100000">
                                          <p:val>
                                            <p:strVal val="#ppt_h"/>
                                          </p:val>
                                        </p:tav>
                                      </p:tavLst>
                                    </p:anim>
                                  </p:childTnLst>
                                </p:cTn>
                              </p:par>
                              <p:par>
                                <p:cTn id="130" presetID="45" presetClass="entr" presetSubtype="0" fill="hold" grpId="0" nodeType="withEffect">
                                  <p:stCondLst>
                                    <p:cond delay="0"/>
                                  </p:stCondLst>
                                  <p:childTnLst>
                                    <p:set>
                                      <p:cBhvr>
                                        <p:cTn id="131" dur="1" fill="hold">
                                          <p:stCondLst>
                                            <p:cond delay="0"/>
                                          </p:stCondLst>
                                        </p:cTn>
                                        <p:tgtEl>
                                          <p:spTgt spid="144"/>
                                        </p:tgtEl>
                                        <p:attrNameLst>
                                          <p:attrName>style.visibility</p:attrName>
                                        </p:attrNameLst>
                                      </p:cBhvr>
                                      <p:to>
                                        <p:strVal val="visible"/>
                                      </p:to>
                                    </p:set>
                                    <p:animEffect transition="in" filter="fade">
                                      <p:cBhvr>
                                        <p:cTn id="132" dur="2000"/>
                                        <p:tgtEl>
                                          <p:spTgt spid="144"/>
                                        </p:tgtEl>
                                      </p:cBhvr>
                                    </p:animEffect>
                                    <p:anim calcmode="lin" valueType="num">
                                      <p:cBhvr>
                                        <p:cTn id="133" dur="2000" fill="hold"/>
                                        <p:tgtEl>
                                          <p:spTgt spid="144"/>
                                        </p:tgtEl>
                                        <p:attrNameLst>
                                          <p:attrName>ppt_w</p:attrName>
                                        </p:attrNameLst>
                                      </p:cBhvr>
                                      <p:tavLst>
                                        <p:tav tm="0" fmla="#ppt_w*sin(2.5*pi*$)">
                                          <p:val>
                                            <p:fltVal val="0"/>
                                          </p:val>
                                        </p:tav>
                                        <p:tav tm="100000">
                                          <p:val>
                                            <p:fltVal val="1"/>
                                          </p:val>
                                        </p:tav>
                                      </p:tavLst>
                                    </p:anim>
                                    <p:anim calcmode="lin" valueType="num">
                                      <p:cBhvr>
                                        <p:cTn id="134" dur="2000" fill="hold"/>
                                        <p:tgtEl>
                                          <p:spTgt spid="144"/>
                                        </p:tgtEl>
                                        <p:attrNameLst>
                                          <p:attrName>ppt_h</p:attrName>
                                        </p:attrNameLst>
                                      </p:cBhvr>
                                      <p:tavLst>
                                        <p:tav tm="0">
                                          <p:val>
                                            <p:strVal val="#ppt_h"/>
                                          </p:val>
                                        </p:tav>
                                        <p:tav tm="100000">
                                          <p:val>
                                            <p:strVal val="#ppt_h"/>
                                          </p:val>
                                        </p:tav>
                                      </p:tavLst>
                                    </p:anim>
                                  </p:childTnLst>
                                </p:cTn>
                              </p:par>
                              <p:par>
                                <p:cTn id="135" presetID="45" presetClass="entr" presetSubtype="0" fill="hold" nodeType="withEffect">
                                  <p:stCondLst>
                                    <p:cond delay="0"/>
                                  </p:stCondLst>
                                  <p:childTnLst>
                                    <p:set>
                                      <p:cBhvr>
                                        <p:cTn id="136" dur="1" fill="hold">
                                          <p:stCondLst>
                                            <p:cond delay="0"/>
                                          </p:stCondLst>
                                        </p:cTn>
                                        <p:tgtEl>
                                          <p:spTgt spid="166"/>
                                        </p:tgtEl>
                                        <p:attrNameLst>
                                          <p:attrName>style.visibility</p:attrName>
                                        </p:attrNameLst>
                                      </p:cBhvr>
                                      <p:to>
                                        <p:strVal val="visible"/>
                                      </p:to>
                                    </p:set>
                                    <p:animEffect transition="in" filter="fade">
                                      <p:cBhvr>
                                        <p:cTn id="137" dur="2000"/>
                                        <p:tgtEl>
                                          <p:spTgt spid="166"/>
                                        </p:tgtEl>
                                      </p:cBhvr>
                                    </p:animEffect>
                                    <p:anim calcmode="lin" valueType="num">
                                      <p:cBhvr>
                                        <p:cTn id="138" dur="2000" fill="hold"/>
                                        <p:tgtEl>
                                          <p:spTgt spid="166"/>
                                        </p:tgtEl>
                                        <p:attrNameLst>
                                          <p:attrName>ppt_w</p:attrName>
                                        </p:attrNameLst>
                                      </p:cBhvr>
                                      <p:tavLst>
                                        <p:tav tm="0" fmla="#ppt_w*sin(2.5*pi*$)">
                                          <p:val>
                                            <p:fltVal val="0"/>
                                          </p:val>
                                        </p:tav>
                                        <p:tav tm="100000">
                                          <p:val>
                                            <p:fltVal val="1"/>
                                          </p:val>
                                        </p:tav>
                                      </p:tavLst>
                                    </p:anim>
                                    <p:anim calcmode="lin" valueType="num">
                                      <p:cBhvr>
                                        <p:cTn id="139" dur="2000" fill="hold"/>
                                        <p:tgtEl>
                                          <p:spTgt spid="166"/>
                                        </p:tgtEl>
                                        <p:attrNameLst>
                                          <p:attrName>ppt_h</p:attrName>
                                        </p:attrNameLst>
                                      </p:cBhvr>
                                      <p:tavLst>
                                        <p:tav tm="0">
                                          <p:val>
                                            <p:strVal val="#ppt_h"/>
                                          </p:val>
                                        </p:tav>
                                        <p:tav tm="100000">
                                          <p:val>
                                            <p:strVal val="#ppt_h"/>
                                          </p:val>
                                        </p:tav>
                                      </p:tavLst>
                                    </p:anim>
                                  </p:childTnLst>
                                </p:cTn>
                              </p:par>
                              <p:par>
                                <p:cTn id="140" presetID="45" presetClass="entr" presetSubtype="0" fill="hold" nodeType="withEffect">
                                  <p:stCondLst>
                                    <p:cond delay="0"/>
                                  </p:stCondLst>
                                  <p:childTnLst>
                                    <p:set>
                                      <p:cBhvr>
                                        <p:cTn id="141" dur="1" fill="hold">
                                          <p:stCondLst>
                                            <p:cond delay="0"/>
                                          </p:stCondLst>
                                        </p:cTn>
                                        <p:tgtEl>
                                          <p:spTgt spid="162"/>
                                        </p:tgtEl>
                                        <p:attrNameLst>
                                          <p:attrName>style.visibility</p:attrName>
                                        </p:attrNameLst>
                                      </p:cBhvr>
                                      <p:to>
                                        <p:strVal val="visible"/>
                                      </p:to>
                                    </p:set>
                                    <p:animEffect transition="in" filter="fade">
                                      <p:cBhvr>
                                        <p:cTn id="142" dur="2000"/>
                                        <p:tgtEl>
                                          <p:spTgt spid="162"/>
                                        </p:tgtEl>
                                      </p:cBhvr>
                                    </p:animEffect>
                                    <p:anim calcmode="lin" valueType="num">
                                      <p:cBhvr>
                                        <p:cTn id="143" dur="2000" fill="hold"/>
                                        <p:tgtEl>
                                          <p:spTgt spid="162"/>
                                        </p:tgtEl>
                                        <p:attrNameLst>
                                          <p:attrName>ppt_w</p:attrName>
                                        </p:attrNameLst>
                                      </p:cBhvr>
                                      <p:tavLst>
                                        <p:tav tm="0" fmla="#ppt_w*sin(2.5*pi*$)">
                                          <p:val>
                                            <p:fltVal val="0"/>
                                          </p:val>
                                        </p:tav>
                                        <p:tav tm="100000">
                                          <p:val>
                                            <p:fltVal val="1"/>
                                          </p:val>
                                        </p:tav>
                                      </p:tavLst>
                                    </p:anim>
                                    <p:anim calcmode="lin" valueType="num">
                                      <p:cBhvr>
                                        <p:cTn id="144" dur="2000" fill="hold"/>
                                        <p:tgtEl>
                                          <p:spTgt spid="162"/>
                                        </p:tgtEl>
                                        <p:attrNameLst>
                                          <p:attrName>ppt_h</p:attrName>
                                        </p:attrNameLst>
                                      </p:cBhvr>
                                      <p:tavLst>
                                        <p:tav tm="0">
                                          <p:val>
                                            <p:strVal val="#ppt_h"/>
                                          </p:val>
                                        </p:tav>
                                        <p:tav tm="100000">
                                          <p:val>
                                            <p:strVal val="#ppt_h"/>
                                          </p:val>
                                        </p:tav>
                                      </p:tavLst>
                                    </p:anim>
                                  </p:childTnLst>
                                </p:cTn>
                              </p:par>
                              <p:par>
                                <p:cTn id="145" presetID="45" presetClass="entr" presetSubtype="0" fill="hold" grpId="0" nodeType="withEffect">
                                  <p:stCondLst>
                                    <p:cond delay="0"/>
                                  </p:stCondLst>
                                  <p:childTnLst>
                                    <p:set>
                                      <p:cBhvr>
                                        <p:cTn id="146" dur="1" fill="hold">
                                          <p:stCondLst>
                                            <p:cond delay="0"/>
                                          </p:stCondLst>
                                        </p:cTn>
                                        <p:tgtEl>
                                          <p:spTgt spid="161"/>
                                        </p:tgtEl>
                                        <p:attrNameLst>
                                          <p:attrName>style.visibility</p:attrName>
                                        </p:attrNameLst>
                                      </p:cBhvr>
                                      <p:to>
                                        <p:strVal val="visible"/>
                                      </p:to>
                                    </p:set>
                                    <p:animEffect transition="in" filter="fade">
                                      <p:cBhvr>
                                        <p:cTn id="147" dur="2000"/>
                                        <p:tgtEl>
                                          <p:spTgt spid="161"/>
                                        </p:tgtEl>
                                      </p:cBhvr>
                                    </p:animEffect>
                                    <p:anim calcmode="lin" valueType="num">
                                      <p:cBhvr>
                                        <p:cTn id="148" dur="2000" fill="hold"/>
                                        <p:tgtEl>
                                          <p:spTgt spid="161"/>
                                        </p:tgtEl>
                                        <p:attrNameLst>
                                          <p:attrName>ppt_w</p:attrName>
                                        </p:attrNameLst>
                                      </p:cBhvr>
                                      <p:tavLst>
                                        <p:tav tm="0" fmla="#ppt_w*sin(2.5*pi*$)">
                                          <p:val>
                                            <p:fltVal val="0"/>
                                          </p:val>
                                        </p:tav>
                                        <p:tav tm="100000">
                                          <p:val>
                                            <p:fltVal val="1"/>
                                          </p:val>
                                        </p:tav>
                                      </p:tavLst>
                                    </p:anim>
                                    <p:anim calcmode="lin" valueType="num">
                                      <p:cBhvr>
                                        <p:cTn id="149" dur="2000" fill="hold"/>
                                        <p:tgtEl>
                                          <p:spTgt spid="161"/>
                                        </p:tgtEl>
                                        <p:attrNameLst>
                                          <p:attrName>ppt_h</p:attrName>
                                        </p:attrNameLst>
                                      </p:cBhvr>
                                      <p:tavLst>
                                        <p:tav tm="0">
                                          <p:val>
                                            <p:strVal val="#ppt_h"/>
                                          </p:val>
                                        </p:tav>
                                        <p:tav tm="100000">
                                          <p:val>
                                            <p:strVal val="#ppt_h"/>
                                          </p:val>
                                        </p:tav>
                                      </p:tavLst>
                                    </p:anim>
                                  </p:childTnLst>
                                </p:cTn>
                              </p:par>
                              <p:par>
                                <p:cTn id="150" presetID="45" presetClass="entr" presetSubtype="0" fill="hold" nodeType="withEffect">
                                  <p:stCondLst>
                                    <p:cond delay="0"/>
                                  </p:stCondLst>
                                  <p:childTnLst>
                                    <p:set>
                                      <p:cBhvr>
                                        <p:cTn id="151" dur="1" fill="hold">
                                          <p:stCondLst>
                                            <p:cond delay="0"/>
                                          </p:stCondLst>
                                        </p:cTn>
                                        <p:tgtEl>
                                          <p:spTgt spid="163"/>
                                        </p:tgtEl>
                                        <p:attrNameLst>
                                          <p:attrName>style.visibility</p:attrName>
                                        </p:attrNameLst>
                                      </p:cBhvr>
                                      <p:to>
                                        <p:strVal val="visible"/>
                                      </p:to>
                                    </p:set>
                                    <p:animEffect transition="in" filter="fade">
                                      <p:cBhvr>
                                        <p:cTn id="152" dur="2000"/>
                                        <p:tgtEl>
                                          <p:spTgt spid="163"/>
                                        </p:tgtEl>
                                      </p:cBhvr>
                                    </p:animEffect>
                                    <p:anim calcmode="lin" valueType="num">
                                      <p:cBhvr>
                                        <p:cTn id="153" dur="2000" fill="hold"/>
                                        <p:tgtEl>
                                          <p:spTgt spid="163"/>
                                        </p:tgtEl>
                                        <p:attrNameLst>
                                          <p:attrName>ppt_w</p:attrName>
                                        </p:attrNameLst>
                                      </p:cBhvr>
                                      <p:tavLst>
                                        <p:tav tm="0" fmla="#ppt_w*sin(2.5*pi*$)">
                                          <p:val>
                                            <p:fltVal val="0"/>
                                          </p:val>
                                        </p:tav>
                                        <p:tav tm="100000">
                                          <p:val>
                                            <p:fltVal val="1"/>
                                          </p:val>
                                        </p:tav>
                                      </p:tavLst>
                                    </p:anim>
                                    <p:anim calcmode="lin" valueType="num">
                                      <p:cBhvr>
                                        <p:cTn id="154" dur="2000" fill="hold"/>
                                        <p:tgtEl>
                                          <p:spTgt spid="163"/>
                                        </p:tgtEl>
                                        <p:attrNameLst>
                                          <p:attrName>ppt_h</p:attrName>
                                        </p:attrNameLst>
                                      </p:cBhvr>
                                      <p:tavLst>
                                        <p:tav tm="0">
                                          <p:val>
                                            <p:strVal val="#ppt_h"/>
                                          </p:val>
                                        </p:tav>
                                        <p:tav tm="100000">
                                          <p:val>
                                            <p:strVal val="#ppt_h"/>
                                          </p:val>
                                        </p:tav>
                                      </p:tavLst>
                                    </p:anim>
                                  </p:childTnLst>
                                </p:cTn>
                              </p:par>
                              <p:par>
                                <p:cTn id="155" presetID="45" presetClass="entr" presetSubtype="0" fill="hold" nodeType="withEffect">
                                  <p:stCondLst>
                                    <p:cond delay="0"/>
                                  </p:stCondLst>
                                  <p:childTnLst>
                                    <p:set>
                                      <p:cBhvr>
                                        <p:cTn id="156" dur="1" fill="hold">
                                          <p:stCondLst>
                                            <p:cond delay="0"/>
                                          </p:stCondLst>
                                        </p:cTn>
                                        <p:tgtEl>
                                          <p:spTgt spid="167"/>
                                        </p:tgtEl>
                                        <p:attrNameLst>
                                          <p:attrName>style.visibility</p:attrName>
                                        </p:attrNameLst>
                                      </p:cBhvr>
                                      <p:to>
                                        <p:strVal val="visible"/>
                                      </p:to>
                                    </p:set>
                                    <p:animEffect transition="in" filter="fade">
                                      <p:cBhvr>
                                        <p:cTn id="157" dur="2000"/>
                                        <p:tgtEl>
                                          <p:spTgt spid="167"/>
                                        </p:tgtEl>
                                      </p:cBhvr>
                                    </p:animEffect>
                                    <p:anim calcmode="lin" valueType="num">
                                      <p:cBhvr>
                                        <p:cTn id="158" dur="2000" fill="hold"/>
                                        <p:tgtEl>
                                          <p:spTgt spid="167"/>
                                        </p:tgtEl>
                                        <p:attrNameLst>
                                          <p:attrName>ppt_w</p:attrName>
                                        </p:attrNameLst>
                                      </p:cBhvr>
                                      <p:tavLst>
                                        <p:tav tm="0" fmla="#ppt_w*sin(2.5*pi*$)">
                                          <p:val>
                                            <p:fltVal val="0"/>
                                          </p:val>
                                        </p:tav>
                                        <p:tav tm="100000">
                                          <p:val>
                                            <p:fltVal val="1"/>
                                          </p:val>
                                        </p:tav>
                                      </p:tavLst>
                                    </p:anim>
                                    <p:anim calcmode="lin" valueType="num">
                                      <p:cBhvr>
                                        <p:cTn id="159" dur="2000" fill="hold"/>
                                        <p:tgtEl>
                                          <p:spTgt spid="167"/>
                                        </p:tgtEl>
                                        <p:attrNameLst>
                                          <p:attrName>ppt_h</p:attrName>
                                        </p:attrNameLst>
                                      </p:cBhvr>
                                      <p:tavLst>
                                        <p:tav tm="0">
                                          <p:val>
                                            <p:strVal val="#ppt_h"/>
                                          </p:val>
                                        </p:tav>
                                        <p:tav tm="100000">
                                          <p:val>
                                            <p:strVal val="#ppt_h"/>
                                          </p:val>
                                        </p:tav>
                                      </p:tavLst>
                                    </p:anim>
                                  </p:childTnLst>
                                </p:cTn>
                              </p:par>
                              <p:par>
                                <p:cTn id="160" presetID="45" presetClass="entr" presetSubtype="0" fill="hold" nodeType="withEffect">
                                  <p:stCondLst>
                                    <p:cond delay="0"/>
                                  </p:stCondLst>
                                  <p:childTnLst>
                                    <p:set>
                                      <p:cBhvr>
                                        <p:cTn id="161" dur="1" fill="hold">
                                          <p:stCondLst>
                                            <p:cond delay="0"/>
                                          </p:stCondLst>
                                        </p:cTn>
                                        <p:tgtEl>
                                          <p:spTgt spid="147"/>
                                        </p:tgtEl>
                                        <p:attrNameLst>
                                          <p:attrName>style.visibility</p:attrName>
                                        </p:attrNameLst>
                                      </p:cBhvr>
                                      <p:to>
                                        <p:strVal val="visible"/>
                                      </p:to>
                                    </p:set>
                                    <p:animEffect transition="in" filter="fade">
                                      <p:cBhvr>
                                        <p:cTn id="162" dur="2000"/>
                                        <p:tgtEl>
                                          <p:spTgt spid="147"/>
                                        </p:tgtEl>
                                      </p:cBhvr>
                                    </p:animEffect>
                                    <p:anim calcmode="lin" valueType="num">
                                      <p:cBhvr>
                                        <p:cTn id="163" dur="2000" fill="hold"/>
                                        <p:tgtEl>
                                          <p:spTgt spid="147"/>
                                        </p:tgtEl>
                                        <p:attrNameLst>
                                          <p:attrName>ppt_w</p:attrName>
                                        </p:attrNameLst>
                                      </p:cBhvr>
                                      <p:tavLst>
                                        <p:tav tm="0" fmla="#ppt_w*sin(2.5*pi*$)">
                                          <p:val>
                                            <p:fltVal val="0"/>
                                          </p:val>
                                        </p:tav>
                                        <p:tav tm="100000">
                                          <p:val>
                                            <p:fltVal val="1"/>
                                          </p:val>
                                        </p:tav>
                                      </p:tavLst>
                                    </p:anim>
                                    <p:anim calcmode="lin" valueType="num">
                                      <p:cBhvr>
                                        <p:cTn id="164" dur="2000" fill="hold"/>
                                        <p:tgtEl>
                                          <p:spTgt spid="147"/>
                                        </p:tgtEl>
                                        <p:attrNameLst>
                                          <p:attrName>ppt_h</p:attrName>
                                        </p:attrNameLst>
                                      </p:cBhvr>
                                      <p:tavLst>
                                        <p:tav tm="0">
                                          <p:val>
                                            <p:strVal val="#ppt_h"/>
                                          </p:val>
                                        </p:tav>
                                        <p:tav tm="100000">
                                          <p:val>
                                            <p:strVal val="#ppt_h"/>
                                          </p:val>
                                        </p:tav>
                                      </p:tavLst>
                                    </p:anim>
                                  </p:childTnLst>
                                </p:cTn>
                              </p:par>
                              <p:par>
                                <p:cTn id="165" presetID="45" presetClass="entr" presetSubtype="0" fill="hold" nodeType="withEffect">
                                  <p:stCondLst>
                                    <p:cond delay="0"/>
                                  </p:stCondLst>
                                  <p:childTnLst>
                                    <p:set>
                                      <p:cBhvr>
                                        <p:cTn id="166" dur="1" fill="hold">
                                          <p:stCondLst>
                                            <p:cond delay="0"/>
                                          </p:stCondLst>
                                        </p:cTn>
                                        <p:tgtEl>
                                          <p:spTgt spid="164"/>
                                        </p:tgtEl>
                                        <p:attrNameLst>
                                          <p:attrName>style.visibility</p:attrName>
                                        </p:attrNameLst>
                                      </p:cBhvr>
                                      <p:to>
                                        <p:strVal val="visible"/>
                                      </p:to>
                                    </p:set>
                                    <p:animEffect transition="in" filter="fade">
                                      <p:cBhvr>
                                        <p:cTn id="167" dur="2000"/>
                                        <p:tgtEl>
                                          <p:spTgt spid="164"/>
                                        </p:tgtEl>
                                      </p:cBhvr>
                                    </p:animEffect>
                                    <p:anim calcmode="lin" valueType="num">
                                      <p:cBhvr>
                                        <p:cTn id="168" dur="2000" fill="hold"/>
                                        <p:tgtEl>
                                          <p:spTgt spid="164"/>
                                        </p:tgtEl>
                                        <p:attrNameLst>
                                          <p:attrName>ppt_w</p:attrName>
                                        </p:attrNameLst>
                                      </p:cBhvr>
                                      <p:tavLst>
                                        <p:tav tm="0" fmla="#ppt_w*sin(2.5*pi*$)">
                                          <p:val>
                                            <p:fltVal val="0"/>
                                          </p:val>
                                        </p:tav>
                                        <p:tav tm="100000">
                                          <p:val>
                                            <p:fltVal val="1"/>
                                          </p:val>
                                        </p:tav>
                                      </p:tavLst>
                                    </p:anim>
                                    <p:anim calcmode="lin" valueType="num">
                                      <p:cBhvr>
                                        <p:cTn id="169" dur="2000" fill="hold"/>
                                        <p:tgtEl>
                                          <p:spTgt spid="164"/>
                                        </p:tgtEl>
                                        <p:attrNameLst>
                                          <p:attrName>ppt_h</p:attrName>
                                        </p:attrNameLst>
                                      </p:cBhvr>
                                      <p:tavLst>
                                        <p:tav tm="0">
                                          <p:val>
                                            <p:strVal val="#ppt_h"/>
                                          </p:val>
                                        </p:tav>
                                        <p:tav tm="100000">
                                          <p:val>
                                            <p:strVal val="#ppt_h"/>
                                          </p:val>
                                        </p:tav>
                                      </p:tavLst>
                                    </p:anim>
                                  </p:childTnLst>
                                </p:cTn>
                              </p:par>
                              <p:par>
                                <p:cTn id="170" presetID="45" presetClass="entr" presetSubtype="0" fill="hold" grpId="0" nodeType="withEffect">
                                  <p:stCondLst>
                                    <p:cond delay="0"/>
                                  </p:stCondLst>
                                  <p:childTnLst>
                                    <p:set>
                                      <p:cBhvr>
                                        <p:cTn id="171" dur="1" fill="hold">
                                          <p:stCondLst>
                                            <p:cond delay="0"/>
                                          </p:stCondLst>
                                        </p:cTn>
                                        <p:tgtEl>
                                          <p:spTgt spid="146"/>
                                        </p:tgtEl>
                                        <p:attrNameLst>
                                          <p:attrName>style.visibility</p:attrName>
                                        </p:attrNameLst>
                                      </p:cBhvr>
                                      <p:to>
                                        <p:strVal val="visible"/>
                                      </p:to>
                                    </p:set>
                                    <p:animEffect transition="in" filter="fade">
                                      <p:cBhvr>
                                        <p:cTn id="172" dur="2000"/>
                                        <p:tgtEl>
                                          <p:spTgt spid="146"/>
                                        </p:tgtEl>
                                      </p:cBhvr>
                                    </p:animEffect>
                                    <p:anim calcmode="lin" valueType="num">
                                      <p:cBhvr>
                                        <p:cTn id="173" dur="2000" fill="hold"/>
                                        <p:tgtEl>
                                          <p:spTgt spid="146"/>
                                        </p:tgtEl>
                                        <p:attrNameLst>
                                          <p:attrName>ppt_w</p:attrName>
                                        </p:attrNameLst>
                                      </p:cBhvr>
                                      <p:tavLst>
                                        <p:tav tm="0" fmla="#ppt_w*sin(2.5*pi*$)">
                                          <p:val>
                                            <p:fltVal val="0"/>
                                          </p:val>
                                        </p:tav>
                                        <p:tav tm="100000">
                                          <p:val>
                                            <p:fltVal val="1"/>
                                          </p:val>
                                        </p:tav>
                                      </p:tavLst>
                                    </p:anim>
                                    <p:anim calcmode="lin" valueType="num">
                                      <p:cBhvr>
                                        <p:cTn id="174" dur="2000" fill="hold"/>
                                        <p:tgtEl>
                                          <p:spTgt spid="146"/>
                                        </p:tgtEl>
                                        <p:attrNameLst>
                                          <p:attrName>ppt_h</p:attrName>
                                        </p:attrNameLst>
                                      </p:cBhvr>
                                      <p:tavLst>
                                        <p:tav tm="0">
                                          <p:val>
                                            <p:strVal val="#ppt_h"/>
                                          </p:val>
                                        </p:tav>
                                        <p:tav tm="100000">
                                          <p:val>
                                            <p:strVal val="#ppt_h"/>
                                          </p:val>
                                        </p:tav>
                                      </p:tavLst>
                                    </p:anim>
                                  </p:childTnLst>
                                </p:cTn>
                              </p:par>
                              <p:par>
                                <p:cTn id="175" presetID="45" presetClass="entr" presetSubtype="0" fill="hold" nodeType="withEffect">
                                  <p:stCondLst>
                                    <p:cond delay="0"/>
                                  </p:stCondLst>
                                  <p:childTnLst>
                                    <p:set>
                                      <p:cBhvr>
                                        <p:cTn id="176" dur="1" fill="hold">
                                          <p:stCondLst>
                                            <p:cond delay="0"/>
                                          </p:stCondLst>
                                        </p:cTn>
                                        <p:tgtEl>
                                          <p:spTgt spid="149"/>
                                        </p:tgtEl>
                                        <p:attrNameLst>
                                          <p:attrName>style.visibility</p:attrName>
                                        </p:attrNameLst>
                                      </p:cBhvr>
                                      <p:to>
                                        <p:strVal val="visible"/>
                                      </p:to>
                                    </p:set>
                                    <p:animEffect transition="in" filter="fade">
                                      <p:cBhvr>
                                        <p:cTn id="177" dur="2000"/>
                                        <p:tgtEl>
                                          <p:spTgt spid="149"/>
                                        </p:tgtEl>
                                      </p:cBhvr>
                                    </p:animEffect>
                                    <p:anim calcmode="lin" valueType="num">
                                      <p:cBhvr>
                                        <p:cTn id="178" dur="2000" fill="hold"/>
                                        <p:tgtEl>
                                          <p:spTgt spid="149"/>
                                        </p:tgtEl>
                                        <p:attrNameLst>
                                          <p:attrName>ppt_w</p:attrName>
                                        </p:attrNameLst>
                                      </p:cBhvr>
                                      <p:tavLst>
                                        <p:tav tm="0" fmla="#ppt_w*sin(2.5*pi*$)">
                                          <p:val>
                                            <p:fltVal val="0"/>
                                          </p:val>
                                        </p:tav>
                                        <p:tav tm="100000">
                                          <p:val>
                                            <p:fltVal val="1"/>
                                          </p:val>
                                        </p:tav>
                                      </p:tavLst>
                                    </p:anim>
                                    <p:anim calcmode="lin" valueType="num">
                                      <p:cBhvr>
                                        <p:cTn id="179" dur="2000" fill="hold"/>
                                        <p:tgtEl>
                                          <p:spTgt spid="149"/>
                                        </p:tgtEl>
                                        <p:attrNameLst>
                                          <p:attrName>ppt_h</p:attrName>
                                        </p:attrNameLst>
                                      </p:cBhvr>
                                      <p:tavLst>
                                        <p:tav tm="0">
                                          <p:val>
                                            <p:strVal val="#ppt_h"/>
                                          </p:val>
                                        </p:tav>
                                        <p:tav tm="100000">
                                          <p:val>
                                            <p:strVal val="#ppt_h"/>
                                          </p:val>
                                        </p:tav>
                                      </p:tavLst>
                                    </p:anim>
                                  </p:childTnLst>
                                </p:cTn>
                              </p:par>
                              <p:par>
                                <p:cTn id="180" presetID="45" presetClass="entr" presetSubtype="0" fill="hold" grpId="0" nodeType="withEffect">
                                  <p:stCondLst>
                                    <p:cond delay="0"/>
                                  </p:stCondLst>
                                  <p:childTnLst>
                                    <p:set>
                                      <p:cBhvr>
                                        <p:cTn id="181" dur="1" fill="hold">
                                          <p:stCondLst>
                                            <p:cond delay="0"/>
                                          </p:stCondLst>
                                        </p:cTn>
                                        <p:tgtEl>
                                          <p:spTgt spid="148"/>
                                        </p:tgtEl>
                                        <p:attrNameLst>
                                          <p:attrName>style.visibility</p:attrName>
                                        </p:attrNameLst>
                                      </p:cBhvr>
                                      <p:to>
                                        <p:strVal val="visible"/>
                                      </p:to>
                                    </p:set>
                                    <p:animEffect transition="in" filter="fade">
                                      <p:cBhvr>
                                        <p:cTn id="182" dur="2000"/>
                                        <p:tgtEl>
                                          <p:spTgt spid="148"/>
                                        </p:tgtEl>
                                      </p:cBhvr>
                                    </p:animEffect>
                                    <p:anim calcmode="lin" valueType="num">
                                      <p:cBhvr>
                                        <p:cTn id="183" dur="2000" fill="hold"/>
                                        <p:tgtEl>
                                          <p:spTgt spid="148"/>
                                        </p:tgtEl>
                                        <p:attrNameLst>
                                          <p:attrName>ppt_w</p:attrName>
                                        </p:attrNameLst>
                                      </p:cBhvr>
                                      <p:tavLst>
                                        <p:tav tm="0" fmla="#ppt_w*sin(2.5*pi*$)">
                                          <p:val>
                                            <p:fltVal val="0"/>
                                          </p:val>
                                        </p:tav>
                                        <p:tav tm="100000">
                                          <p:val>
                                            <p:fltVal val="1"/>
                                          </p:val>
                                        </p:tav>
                                      </p:tavLst>
                                    </p:anim>
                                    <p:anim calcmode="lin" valueType="num">
                                      <p:cBhvr>
                                        <p:cTn id="184" dur="2000" fill="hold"/>
                                        <p:tgtEl>
                                          <p:spTgt spid="148"/>
                                        </p:tgtEl>
                                        <p:attrNameLst>
                                          <p:attrName>ppt_h</p:attrName>
                                        </p:attrNameLst>
                                      </p:cBhvr>
                                      <p:tavLst>
                                        <p:tav tm="0">
                                          <p:val>
                                            <p:strVal val="#ppt_h"/>
                                          </p:val>
                                        </p:tav>
                                        <p:tav tm="100000">
                                          <p:val>
                                            <p:strVal val="#ppt_h"/>
                                          </p:val>
                                        </p:tav>
                                      </p:tavLst>
                                    </p:anim>
                                  </p:childTnLst>
                                </p:cTn>
                              </p:par>
                              <p:par>
                                <p:cTn id="185" presetID="45" presetClass="entr" presetSubtype="0" fill="hold" grpId="0" nodeType="withEffect">
                                  <p:stCondLst>
                                    <p:cond delay="0"/>
                                  </p:stCondLst>
                                  <p:childTnLst>
                                    <p:set>
                                      <p:cBhvr>
                                        <p:cTn id="186" dur="1" fill="hold">
                                          <p:stCondLst>
                                            <p:cond delay="0"/>
                                          </p:stCondLst>
                                        </p:cTn>
                                        <p:tgtEl>
                                          <p:spTgt spid="157"/>
                                        </p:tgtEl>
                                        <p:attrNameLst>
                                          <p:attrName>style.visibility</p:attrName>
                                        </p:attrNameLst>
                                      </p:cBhvr>
                                      <p:to>
                                        <p:strVal val="visible"/>
                                      </p:to>
                                    </p:set>
                                    <p:animEffect transition="in" filter="fade">
                                      <p:cBhvr>
                                        <p:cTn id="187" dur="2000"/>
                                        <p:tgtEl>
                                          <p:spTgt spid="157"/>
                                        </p:tgtEl>
                                      </p:cBhvr>
                                    </p:animEffect>
                                    <p:anim calcmode="lin" valueType="num">
                                      <p:cBhvr>
                                        <p:cTn id="188" dur="2000" fill="hold"/>
                                        <p:tgtEl>
                                          <p:spTgt spid="157"/>
                                        </p:tgtEl>
                                        <p:attrNameLst>
                                          <p:attrName>ppt_w</p:attrName>
                                        </p:attrNameLst>
                                      </p:cBhvr>
                                      <p:tavLst>
                                        <p:tav tm="0" fmla="#ppt_w*sin(2.5*pi*$)">
                                          <p:val>
                                            <p:fltVal val="0"/>
                                          </p:val>
                                        </p:tav>
                                        <p:tav tm="100000">
                                          <p:val>
                                            <p:fltVal val="1"/>
                                          </p:val>
                                        </p:tav>
                                      </p:tavLst>
                                    </p:anim>
                                    <p:anim calcmode="lin" valueType="num">
                                      <p:cBhvr>
                                        <p:cTn id="189" dur="2000" fill="hold"/>
                                        <p:tgtEl>
                                          <p:spTgt spid="157"/>
                                        </p:tgtEl>
                                        <p:attrNameLst>
                                          <p:attrName>ppt_h</p:attrName>
                                        </p:attrNameLst>
                                      </p:cBhvr>
                                      <p:tavLst>
                                        <p:tav tm="0">
                                          <p:val>
                                            <p:strVal val="#ppt_h"/>
                                          </p:val>
                                        </p:tav>
                                        <p:tav tm="100000">
                                          <p:val>
                                            <p:strVal val="#ppt_h"/>
                                          </p:val>
                                        </p:tav>
                                      </p:tavLst>
                                    </p:anim>
                                  </p:childTnLst>
                                </p:cTn>
                              </p:par>
                              <p:par>
                                <p:cTn id="190" presetID="45" presetClass="entr" presetSubtype="0" fill="hold" nodeType="withEffect">
                                  <p:stCondLst>
                                    <p:cond delay="0"/>
                                  </p:stCondLst>
                                  <p:childTnLst>
                                    <p:set>
                                      <p:cBhvr>
                                        <p:cTn id="191" dur="1" fill="hold">
                                          <p:stCondLst>
                                            <p:cond delay="0"/>
                                          </p:stCondLst>
                                        </p:cTn>
                                        <p:tgtEl>
                                          <p:spTgt spid="150"/>
                                        </p:tgtEl>
                                        <p:attrNameLst>
                                          <p:attrName>style.visibility</p:attrName>
                                        </p:attrNameLst>
                                      </p:cBhvr>
                                      <p:to>
                                        <p:strVal val="visible"/>
                                      </p:to>
                                    </p:set>
                                    <p:animEffect transition="in" filter="fade">
                                      <p:cBhvr>
                                        <p:cTn id="192" dur="2000"/>
                                        <p:tgtEl>
                                          <p:spTgt spid="150"/>
                                        </p:tgtEl>
                                      </p:cBhvr>
                                    </p:animEffect>
                                    <p:anim calcmode="lin" valueType="num">
                                      <p:cBhvr>
                                        <p:cTn id="193" dur="2000" fill="hold"/>
                                        <p:tgtEl>
                                          <p:spTgt spid="150"/>
                                        </p:tgtEl>
                                        <p:attrNameLst>
                                          <p:attrName>ppt_w</p:attrName>
                                        </p:attrNameLst>
                                      </p:cBhvr>
                                      <p:tavLst>
                                        <p:tav tm="0" fmla="#ppt_w*sin(2.5*pi*$)">
                                          <p:val>
                                            <p:fltVal val="0"/>
                                          </p:val>
                                        </p:tav>
                                        <p:tav tm="100000">
                                          <p:val>
                                            <p:fltVal val="1"/>
                                          </p:val>
                                        </p:tav>
                                      </p:tavLst>
                                    </p:anim>
                                    <p:anim calcmode="lin" valueType="num">
                                      <p:cBhvr>
                                        <p:cTn id="194" dur="2000" fill="hold"/>
                                        <p:tgtEl>
                                          <p:spTgt spid="150"/>
                                        </p:tgtEl>
                                        <p:attrNameLst>
                                          <p:attrName>ppt_h</p:attrName>
                                        </p:attrNameLst>
                                      </p:cBhvr>
                                      <p:tavLst>
                                        <p:tav tm="0">
                                          <p:val>
                                            <p:strVal val="#ppt_h"/>
                                          </p:val>
                                        </p:tav>
                                        <p:tav tm="100000">
                                          <p:val>
                                            <p:strVal val="#ppt_h"/>
                                          </p:val>
                                        </p:tav>
                                      </p:tavLst>
                                    </p:anim>
                                  </p:childTnLst>
                                </p:cTn>
                              </p:par>
                              <p:par>
                                <p:cTn id="195" presetID="45" presetClass="entr" presetSubtype="0" fill="hold" nodeType="withEffect">
                                  <p:stCondLst>
                                    <p:cond delay="0"/>
                                  </p:stCondLst>
                                  <p:childTnLst>
                                    <p:set>
                                      <p:cBhvr>
                                        <p:cTn id="196" dur="1" fill="hold">
                                          <p:stCondLst>
                                            <p:cond delay="0"/>
                                          </p:stCondLst>
                                        </p:cTn>
                                        <p:tgtEl>
                                          <p:spTgt spid="141"/>
                                        </p:tgtEl>
                                        <p:attrNameLst>
                                          <p:attrName>style.visibility</p:attrName>
                                        </p:attrNameLst>
                                      </p:cBhvr>
                                      <p:to>
                                        <p:strVal val="visible"/>
                                      </p:to>
                                    </p:set>
                                    <p:animEffect transition="in" filter="fade">
                                      <p:cBhvr>
                                        <p:cTn id="197" dur="2000"/>
                                        <p:tgtEl>
                                          <p:spTgt spid="141"/>
                                        </p:tgtEl>
                                      </p:cBhvr>
                                    </p:animEffect>
                                    <p:anim calcmode="lin" valueType="num">
                                      <p:cBhvr>
                                        <p:cTn id="198" dur="2000" fill="hold"/>
                                        <p:tgtEl>
                                          <p:spTgt spid="141"/>
                                        </p:tgtEl>
                                        <p:attrNameLst>
                                          <p:attrName>ppt_w</p:attrName>
                                        </p:attrNameLst>
                                      </p:cBhvr>
                                      <p:tavLst>
                                        <p:tav tm="0" fmla="#ppt_w*sin(2.5*pi*$)">
                                          <p:val>
                                            <p:fltVal val="0"/>
                                          </p:val>
                                        </p:tav>
                                        <p:tav tm="100000">
                                          <p:val>
                                            <p:fltVal val="1"/>
                                          </p:val>
                                        </p:tav>
                                      </p:tavLst>
                                    </p:anim>
                                    <p:anim calcmode="lin" valueType="num">
                                      <p:cBhvr>
                                        <p:cTn id="199" dur="2000" fill="hold"/>
                                        <p:tgtEl>
                                          <p:spTgt spid="141"/>
                                        </p:tgtEl>
                                        <p:attrNameLst>
                                          <p:attrName>ppt_h</p:attrName>
                                        </p:attrNameLst>
                                      </p:cBhvr>
                                      <p:tavLst>
                                        <p:tav tm="0">
                                          <p:val>
                                            <p:strVal val="#ppt_h"/>
                                          </p:val>
                                        </p:tav>
                                        <p:tav tm="100000">
                                          <p:val>
                                            <p:strVal val="#ppt_h"/>
                                          </p:val>
                                        </p:tav>
                                      </p:tavLst>
                                    </p:anim>
                                  </p:childTnLst>
                                </p:cTn>
                              </p:par>
                              <p:par>
                                <p:cTn id="200" presetID="45" presetClass="entr" presetSubtype="0" fill="hold" grpId="0" nodeType="withEffect">
                                  <p:stCondLst>
                                    <p:cond delay="0"/>
                                  </p:stCondLst>
                                  <p:childTnLst>
                                    <p:set>
                                      <p:cBhvr>
                                        <p:cTn id="201" dur="1" fill="hold">
                                          <p:stCondLst>
                                            <p:cond delay="0"/>
                                          </p:stCondLst>
                                        </p:cTn>
                                        <p:tgtEl>
                                          <p:spTgt spid="165"/>
                                        </p:tgtEl>
                                        <p:attrNameLst>
                                          <p:attrName>style.visibility</p:attrName>
                                        </p:attrNameLst>
                                      </p:cBhvr>
                                      <p:to>
                                        <p:strVal val="visible"/>
                                      </p:to>
                                    </p:set>
                                    <p:animEffect transition="in" filter="fade">
                                      <p:cBhvr>
                                        <p:cTn id="202" dur="2000"/>
                                        <p:tgtEl>
                                          <p:spTgt spid="165"/>
                                        </p:tgtEl>
                                      </p:cBhvr>
                                    </p:animEffect>
                                    <p:anim calcmode="lin" valueType="num">
                                      <p:cBhvr>
                                        <p:cTn id="203" dur="2000" fill="hold"/>
                                        <p:tgtEl>
                                          <p:spTgt spid="165"/>
                                        </p:tgtEl>
                                        <p:attrNameLst>
                                          <p:attrName>ppt_w</p:attrName>
                                        </p:attrNameLst>
                                      </p:cBhvr>
                                      <p:tavLst>
                                        <p:tav tm="0" fmla="#ppt_w*sin(2.5*pi*$)">
                                          <p:val>
                                            <p:fltVal val="0"/>
                                          </p:val>
                                        </p:tav>
                                        <p:tav tm="100000">
                                          <p:val>
                                            <p:fltVal val="1"/>
                                          </p:val>
                                        </p:tav>
                                      </p:tavLst>
                                    </p:anim>
                                    <p:anim calcmode="lin" valueType="num">
                                      <p:cBhvr>
                                        <p:cTn id="204" dur="2000" fill="hold"/>
                                        <p:tgtEl>
                                          <p:spTgt spid="165"/>
                                        </p:tgtEl>
                                        <p:attrNameLst>
                                          <p:attrName>ppt_h</p:attrName>
                                        </p:attrNameLst>
                                      </p:cBhvr>
                                      <p:tavLst>
                                        <p:tav tm="0">
                                          <p:val>
                                            <p:strVal val="#ppt_h"/>
                                          </p:val>
                                        </p:tav>
                                        <p:tav tm="100000">
                                          <p:val>
                                            <p:strVal val="#ppt_h"/>
                                          </p:val>
                                        </p:tav>
                                      </p:tavLst>
                                    </p:anim>
                                  </p:childTnLst>
                                </p:cTn>
                              </p:par>
                              <p:par>
                                <p:cTn id="205" presetID="45" presetClass="entr" presetSubtype="0" fill="hold" grpId="0" nodeType="withEffect">
                                  <p:stCondLst>
                                    <p:cond delay="0"/>
                                  </p:stCondLst>
                                  <p:childTnLst>
                                    <p:set>
                                      <p:cBhvr>
                                        <p:cTn id="206" dur="1" fill="hold">
                                          <p:stCondLst>
                                            <p:cond delay="0"/>
                                          </p:stCondLst>
                                        </p:cTn>
                                        <p:tgtEl>
                                          <p:spTgt spid="145"/>
                                        </p:tgtEl>
                                        <p:attrNameLst>
                                          <p:attrName>style.visibility</p:attrName>
                                        </p:attrNameLst>
                                      </p:cBhvr>
                                      <p:to>
                                        <p:strVal val="visible"/>
                                      </p:to>
                                    </p:set>
                                    <p:animEffect transition="in" filter="fade">
                                      <p:cBhvr>
                                        <p:cTn id="207" dur="2000"/>
                                        <p:tgtEl>
                                          <p:spTgt spid="145"/>
                                        </p:tgtEl>
                                      </p:cBhvr>
                                    </p:animEffect>
                                    <p:anim calcmode="lin" valueType="num">
                                      <p:cBhvr>
                                        <p:cTn id="208" dur="2000" fill="hold"/>
                                        <p:tgtEl>
                                          <p:spTgt spid="145"/>
                                        </p:tgtEl>
                                        <p:attrNameLst>
                                          <p:attrName>ppt_w</p:attrName>
                                        </p:attrNameLst>
                                      </p:cBhvr>
                                      <p:tavLst>
                                        <p:tav tm="0" fmla="#ppt_w*sin(2.5*pi*$)">
                                          <p:val>
                                            <p:fltVal val="0"/>
                                          </p:val>
                                        </p:tav>
                                        <p:tav tm="100000">
                                          <p:val>
                                            <p:fltVal val="1"/>
                                          </p:val>
                                        </p:tav>
                                      </p:tavLst>
                                    </p:anim>
                                    <p:anim calcmode="lin" valueType="num">
                                      <p:cBhvr>
                                        <p:cTn id="209" dur="2000" fill="hold"/>
                                        <p:tgtEl>
                                          <p:spTgt spid="145"/>
                                        </p:tgtEl>
                                        <p:attrNameLst>
                                          <p:attrName>ppt_h</p:attrName>
                                        </p:attrNameLst>
                                      </p:cBhvr>
                                      <p:tavLst>
                                        <p:tav tm="0">
                                          <p:val>
                                            <p:strVal val="#ppt_h"/>
                                          </p:val>
                                        </p:tav>
                                        <p:tav tm="100000">
                                          <p:val>
                                            <p:strVal val="#ppt_h"/>
                                          </p:val>
                                        </p:tav>
                                      </p:tavLst>
                                    </p:anim>
                                  </p:childTnLst>
                                </p:cTn>
                              </p:par>
                              <p:par>
                                <p:cTn id="210" presetID="45" presetClass="entr" presetSubtype="0" fill="hold" grpId="0" nodeType="withEffect">
                                  <p:stCondLst>
                                    <p:cond delay="0"/>
                                  </p:stCondLst>
                                  <p:childTnLst>
                                    <p:set>
                                      <p:cBhvr>
                                        <p:cTn id="211" dur="1" fill="hold">
                                          <p:stCondLst>
                                            <p:cond delay="0"/>
                                          </p:stCondLst>
                                        </p:cTn>
                                        <p:tgtEl>
                                          <p:spTgt spid="151"/>
                                        </p:tgtEl>
                                        <p:attrNameLst>
                                          <p:attrName>style.visibility</p:attrName>
                                        </p:attrNameLst>
                                      </p:cBhvr>
                                      <p:to>
                                        <p:strVal val="visible"/>
                                      </p:to>
                                    </p:set>
                                    <p:animEffect transition="in" filter="fade">
                                      <p:cBhvr>
                                        <p:cTn id="212" dur="2000"/>
                                        <p:tgtEl>
                                          <p:spTgt spid="151"/>
                                        </p:tgtEl>
                                      </p:cBhvr>
                                    </p:animEffect>
                                    <p:anim calcmode="lin" valueType="num">
                                      <p:cBhvr>
                                        <p:cTn id="213" dur="2000" fill="hold"/>
                                        <p:tgtEl>
                                          <p:spTgt spid="151"/>
                                        </p:tgtEl>
                                        <p:attrNameLst>
                                          <p:attrName>ppt_w</p:attrName>
                                        </p:attrNameLst>
                                      </p:cBhvr>
                                      <p:tavLst>
                                        <p:tav tm="0" fmla="#ppt_w*sin(2.5*pi*$)">
                                          <p:val>
                                            <p:fltVal val="0"/>
                                          </p:val>
                                        </p:tav>
                                        <p:tav tm="100000">
                                          <p:val>
                                            <p:fltVal val="1"/>
                                          </p:val>
                                        </p:tav>
                                      </p:tavLst>
                                    </p:anim>
                                    <p:anim calcmode="lin" valueType="num">
                                      <p:cBhvr>
                                        <p:cTn id="214" dur="2000" fill="hold"/>
                                        <p:tgtEl>
                                          <p:spTgt spid="15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5" grpId="0" animBg="1"/>
      <p:bldP spid="126" grpId="0" animBg="1"/>
      <p:bldP spid="127" grpId="0" animBg="1"/>
      <p:bldP spid="129" grpId="0" animBg="1"/>
      <p:bldP spid="132" grpId="0" animBg="1"/>
      <p:bldP spid="134" grpId="0" animBg="1"/>
      <p:bldP spid="138" grpId="0" animBg="1"/>
      <p:bldP spid="142" grpId="0"/>
      <p:bldP spid="143" grpId="0"/>
      <p:bldP spid="144" grpId="0" animBg="1"/>
      <p:bldP spid="145" grpId="0" animBg="1"/>
      <p:bldP spid="146" grpId="0" animBg="1"/>
      <p:bldP spid="148" grpId="0" animBg="1"/>
      <p:bldP spid="151" grpId="0"/>
      <p:bldP spid="154" grpId="0"/>
      <p:bldP spid="156" grpId="0" animBg="1"/>
      <p:bldP spid="157" grpId="0" animBg="1"/>
      <p:bldP spid="159" grpId="0" animBg="1"/>
      <p:bldP spid="160" grpId="0" animBg="1"/>
      <p:bldP spid="161" grpId="0" animBg="1"/>
      <p:bldP spid="165" grpId="0" animBg="1"/>
      <p:bldP spid="16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1096962" y="474132"/>
            <a:ext cx="3425161" cy="51490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3200"/>
              <a:buFont typeface="Meiryo"/>
              <a:buNone/>
            </a:pPr>
            <a:r>
              <a:rPr lang="en-US"/>
              <a:t>Training Data</a:t>
            </a:r>
            <a:endParaRPr/>
          </a:p>
        </p:txBody>
      </p:sp>
      <p:pic>
        <p:nvPicPr>
          <p:cNvPr id="176" name="Google Shape;176;p16" descr="Graphical user interface, text&#10;&#10;Description automatically generated"/>
          <p:cNvPicPr preferRelativeResize="0"/>
          <p:nvPr/>
        </p:nvPicPr>
        <p:blipFill rotWithShape="1">
          <a:blip r:embed="rId3">
            <a:alphaModFix/>
          </a:blip>
          <a:srcRect/>
          <a:stretch/>
        </p:blipFill>
        <p:spPr>
          <a:xfrm>
            <a:off x="11099800" y="115888"/>
            <a:ext cx="914400" cy="428625"/>
          </a:xfrm>
          <a:prstGeom prst="rect">
            <a:avLst/>
          </a:prstGeom>
          <a:noFill/>
          <a:ln>
            <a:noFill/>
          </a:ln>
        </p:spPr>
      </p:pic>
      <p:sp>
        <p:nvSpPr>
          <p:cNvPr id="177" name="Google Shape;177;p16"/>
          <p:cNvSpPr/>
          <p:nvPr/>
        </p:nvSpPr>
        <p:spPr>
          <a:xfrm>
            <a:off x="1172307" y="1540594"/>
            <a:ext cx="1427100" cy="940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rPr>
              <a:t>Thumbnail</a:t>
            </a:r>
            <a:br>
              <a:rPr lang="en-US" sz="1600">
                <a:solidFill>
                  <a:schemeClr val="lt1"/>
                </a:solidFill>
              </a:rPr>
            </a:br>
            <a:endParaRPr sz="1600">
              <a:solidFill>
                <a:schemeClr val="lt1"/>
              </a:solidFill>
            </a:endParaRPr>
          </a:p>
        </p:txBody>
      </p:sp>
      <p:sp>
        <p:nvSpPr>
          <p:cNvPr id="178" name="Google Shape;178;p16"/>
          <p:cNvSpPr/>
          <p:nvPr/>
        </p:nvSpPr>
        <p:spPr>
          <a:xfrm rot="-5400687">
            <a:off x="-553063" y="2905997"/>
            <a:ext cx="3002400" cy="2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rPr>
              <a:t>Input X</a:t>
            </a:r>
            <a:endParaRPr sz="1600">
              <a:solidFill>
                <a:schemeClr val="lt1"/>
              </a:solidFill>
            </a:endParaRPr>
          </a:p>
        </p:txBody>
      </p:sp>
      <p:sp>
        <p:nvSpPr>
          <p:cNvPr id="179" name="Google Shape;179;p16"/>
          <p:cNvSpPr/>
          <p:nvPr/>
        </p:nvSpPr>
        <p:spPr>
          <a:xfrm>
            <a:off x="1172307" y="2565901"/>
            <a:ext cx="1427100" cy="940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rPr>
              <a:t>Sliced video</a:t>
            </a:r>
            <a:br>
              <a:rPr lang="en-US" sz="1600">
                <a:solidFill>
                  <a:schemeClr val="lt1"/>
                </a:solidFill>
              </a:rPr>
            </a:br>
            <a:r>
              <a:rPr lang="en-US" sz="1600">
                <a:solidFill>
                  <a:schemeClr val="lt1"/>
                </a:solidFill>
              </a:rPr>
              <a:t>images</a:t>
            </a:r>
            <a:endParaRPr sz="1600">
              <a:solidFill>
                <a:schemeClr val="lt1"/>
              </a:solidFill>
            </a:endParaRPr>
          </a:p>
        </p:txBody>
      </p:sp>
      <p:sp>
        <p:nvSpPr>
          <p:cNvPr id="180" name="Google Shape;180;p16"/>
          <p:cNvSpPr/>
          <p:nvPr/>
        </p:nvSpPr>
        <p:spPr>
          <a:xfrm>
            <a:off x="1172307" y="3591209"/>
            <a:ext cx="1427100" cy="940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rPr>
              <a:t>Metadata</a:t>
            </a:r>
            <a:endParaRPr sz="1600">
              <a:solidFill>
                <a:schemeClr val="lt1"/>
              </a:solidFill>
            </a:endParaRPr>
          </a:p>
        </p:txBody>
      </p:sp>
      <p:sp>
        <p:nvSpPr>
          <p:cNvPr id="181" name="Google Shape;181;p16"/>
          <p:cNvSpPr/>
          <p:nvPr/>
        </p:nvSpPr>
        <p:spPr>
          <a:xfrm rot="-5400711">
            <a:off x="223153" y="5224769"/>
            <a:ext cx="1450500" cy="2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rPr>
              <a:t>Output y</a:t>
            </a:r>
            <a:endParaRPr sz="1600">
              <a:solidFill>
                <a:schemeClr val="lt1"/>
              </a:solidFill>
            </a:endParaRPr>
          </a:p>
        </p:txBody>
      </p:sp>
      <p:sp>
        <p:nvSpPr>
          <p:cNvPr id="182" name="Google Shape;182;p16"/>
          <p:cNvSpPr/>
          <p:nvPr/>
        </p:nvSpPr>
        <p:spPr>
          <a:xfrm>
            <a:off x="1172307" y="4643201"/>
            <a:ext cx="1427100" cy="657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rPr>
              <a:t>View counts</a:t>
            </a:r>
            <a:endParaRPr sz="1600">
              <a:solidFill>
                <a:schemeClr val="lt1"/>
              </a:solidFill>
            </a:endParaRPr>
          </a:p>
        </p:txBody>
      </p:sp>
      <p:sp>
        <p:nvSpPr>
          <p:cNvPr id="183" name="Google Shape;183;p16"/>
          <p:cNvSpPr/>
          <p:nvPr/>
        </p:nvSpPr>
        <p:spPr>
          <a:xfrm>
            <a:off x="1172307" y="5417657"/>
            <a:ext cx="1427100" cy="657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rPr>
              <a:t>Like counts</a:t>
            </a:r>
            <a:endParaRPr sz="1600">
              <a:solidFill>
                <a:schemeClr val="lt1"/>
              </a:solidFill>
            </a:endParaRPr>
          </a:p>
        </p:txBody>
      </p:sp>
      <p:sp>
        <p:nvSpPr>
          <p:cNvPr id="184" name="Google Shape;184;p16"/>
          <p:cNvSpPr/>
          <p:nvPr/>
        </p:nvSpPr>
        <p:spPr>
          <a:xfrm>
            <a:off x="2653941" y="1540594"/>
            <a:ext cx="2494500" cy="940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Thumbnail image file of videos</a:t>
            </a:r>
            <a:endParaRPr>
              <a:solidFill>
                <a:schemeClr val="dk1"/>
              </a:solidFill>
            </a:endParaRPr>
          </a:p>
        </p:txBody>
      </p:sp>
      <p:sp>
        <p:nvSpPr>
          <p:cNvPr id="185" name="Google Shape;185;p16"/>
          <p:cNvSpPr/>
          <p:nvPr/>
        </p:nvSpPr>
        <p:spPr>
          <a:xfrm>
            <a:off x="2653941" y="2565904"/>
            <a:ext cx="2494500" cy="940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Sliced images of videos</a:t>
            </a:r>
            <a:endParaRPr>
              <a:solidFill>
                <a:schemeClr val="dk1"/>
              </a:solidFill>
            </a:endParaRPr>
          </a:p>
        </p:txBody>
      </p:sp>
      <p:sp>
        <p:nvSpPr>
          <p:cNvPr id="186" name="Google Shape;186;p16"/>
          <p:cNvSpPr/>
          <p:nvPr/>
        </p:nvSpPr>
        <p:spPr>
          <a:xfrm>
            <a:off x="2653941" y="3591214"/>
            <a:ext cx="2494500" cy="940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Metadata of videos</a:t>
            </a:r>
            <a:endParaRPr>
              <a:solidFill>
                <a:schemeClr val="dk1"/>
              </a:solidFill>
            </a:endParaRPr>
          </a:p>
          <a:p>
            <a:pPr marL="0" lvl="0" indent="0" algn="l" rtl="0">
              <a:spcBef>
                <a:spcPts val="0"/>
              </a:spcBef>
              <a:spcAft>
                <a:spcPts val="0"/>
              </a:spcAft>
              <a:buNone/>
            </a:pPr>
            <a:r>
              <a:rPr lang="en-US">
                <a:solidFill>
                  <a:schemeClr val="dk1"/>
                </a:solidFill>
              </a:rPr>
              <a:t>(width, height, duration and fps)</a:t>
            </a:r>
            <a:endParaRPr>
              <a:solidFill>
                <a:schemeClr val="dk1"/>
              </a:solidFill>
            </a:endParaRPr>
          </a:p>
        </p:txBody>
      </p:sp>
      <p:sp>
        <p:nvSpPr>
          <p:cNvPr id="187" name="Google Shape;187;p16"/>
          <p:cNvSpPr/>
          <p:nvPr/>
        </p:nvSpPr>
        <p:spPr>
          <a:xfrm>
            <a:off x="2653941" y="4643209"/>
            <a:ext cx="2494500" cy="6573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View count of videos</a:t>
            </a:r>
            <a:endParaRPr>
              <a:solidFill>
                <a:schemeClr val="dk1"/>
              </a:solidFill>
            </a:endParaRPr>
          </a:p>
        </p:txBody>
      </p:sp>
      <p:sp>
        <p:nvSpPr>
          <p:cNvPr id="188" name="Google Shape;188;p16"/>
          <p:cNvSpPr/>
          <p:nvPr/>
        </p:nvSpPr>
        <p:spPr>
          <a:xfrm>
            <a:off x="2653941" y="5417667"/>
            <a:ext cx="2494500" cy="6573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Like count of videos</a:t>
            </a:r>
            <a:endParaRPr>
              <a:solidFill>
                <a:schemeClr val="dk1"/>
              </a:solidFill>
            </a:endParaRPr>
          </a:p>
        </p:txBody>
      </p:sp>
      <p:sp>
        <p:nvSpPr>
          <p:cNvPr id="189" name="Google Shape;189;p16"/>
          <p:cNvSpPr/>
          <p:nvPr/>
        </p:nvSpPr>
        <p:spPr>
          <a:xfrm>
            <a:off x="1036454" y="1218394"/>
            <a:ext cx="1787400" cy="28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1"/>
                </a:solidFill>
              </a:rPr>
              <a:t>Data category</a:t>
            </a:r>
            <a:endParaRPr b="1">
              <a:solidFill>
                <a:schemeClr val="dk1"/>
              </a:solidFill>
            </a:endParaRPr>
          </a:p>
        </p:txBody>
      </p:sp>
      <p:sp>
        <p:nvSpPr>
          <p:cNvPr id="190" name="Google Shape;190;p16"/>
          <p:cNvSpPr/>
          <p:nvPr/>
        </p:nvSpPr>
        <p:spPr>
          <a:xfrm>
            <a:off x="2653937" y="1218394"/>
            <a:ext cx="2494500" cy="28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1"/>
                </a:solidFill>
              </a:rPr>
              <a:t>Description</a:t>
            </a:r>
            <a:endParaRPr b="1">
              <a:solidFill>
                <a:schemeClr val="dk1"/>
              </a:solidFill>
            </a:endParaRPr>
          </a:p>
        </p:txBody>
      </p:sp>
      <p:sp>
        <p:nvSpPr>
          <p:cNvPr id="191" name="Google Shape;191;p16"/>
          <p:cNvSpPr/>
          <p:nvPr/>
        </p:nvSpPr>
        <p:spPr>
          <a:xfrm>
            <a:off x="5202812" y="1218394"/>
            <a:ext cx="1370700" cy="28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1"/>
                </a:solidFill>
              </a:rPr>
              <a:t>Data source</a:t>
            </a:r>
            <a:endParaRPr b="1">
              <a:solidFill>
                <a:schemeClr val="dk1"/>
              </a:solidFill>
            </a:endParaRPr>
          </a:p>
        </p:txBody>
      </p:sp>
      <p:sp>
        <p:nvSpPr>
          <p:cNvPr id="192" name="Google Shape;192;p16"/>
          <p:cNvSpPr/>
          <p:nvPr/>
        </p:nvSpPr>
        <p:spPr>
          <a:xfrm>
            <a:off x="6643260" y="1218394"/>
            <a:ext cx="2584500" cy="28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1"/>
                </a:solidFill>
              </a:rPr>
              <a:t>How to get the data</a:t>
            </a:r>
            <a:endParaRPr b="1">
              <a:solidFill>
                <a:schemeClr val="dk1"/>
              </a:solidFill>
            </a:endParaRPr>
          </a:p>
        </p:txBody>
      </p:sp>
      <p:sp>
        <p:nvSpPr>
          <p:cNvPr id="193" name="Google Shape;193;p16"/>
          <p:cNvSpPr/>
          <p:nvPr/>
        </p:nvSpPr>
        <p:spPr>
          <a:xfrm>
            <a:off x="9274622" y="1218394"/>
            <a:ext cx="2266200" cy="28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1"/>
                </a:solidFill>
              </a:rPr>
              <a:t>Data volume</a:t>
            </a:r>
            <a:endParaRPr b="1">
              <a:solidFill>
                <a:schemeClr val="dk1"/>
              </a:solidFill>
            </a:endParaRPr>
          </a:p>
        </p:txBody>
      </p:sp>
      <p:sp>
        <p:nvSpPr>
          <p:cNvPr id="194" name="Google Shape;194;p16"/>
          <p:cNvSpPr/>
          <p:nvPr/>
        </p:nvSpPr>
        <p:spPr>
          <a:xfrm>
            <a:off x="5202931" y="1540594"/>
            <a:ext cx="1370700" cy="940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YouTube </a:t>
            </a:r>
            <a:endParaRPr>
              <a:solidFill>
                <a:schemeClr val="dk1"/>
              </a:solidFill>
            </a:endParaRPr>
          </a:p>
        </p:txBody>
      </p:sp>
      <p:sp>
        <p:nvSpPr>
          <p:cNvPr id="195" name="Google Shape;195;p16"/>
          <p:cNvSpPr/>
          <p:nvPr/>
        </p:nvSpPr>
        <p:spPr>
          <a:xfrm>
            <a:off x="5202931" y="2565905"/>
            <a:ext cx="1370700" cy="940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YouTube</a:t>
            </a:r>
            <a:endParaRPr>
              <a:solidFill>
                <a:schemeClr val="dk1"/>
              </a:solidFill>
            </a:endParaRPr>
          </a:p>
        </p:txBody>
      </p:sp>
      <p:sp>
        <p:nvSpPr>
          <p:cNvPr id="196" name="Google Shape;196;p16"/>
          <p:cNvSpPr/>
          <p:nvPr/>
        </p:nvSpPr>
        <p:spPr>
          <a:xfrm>
            <a:off x="5202931" y="3591215"/>
            <a:ext cx="1370700" cy="940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YouTube</a:t>
            </a:r>
            <a:endParaRPr>
              <a:solidFill>
                <a:schemeClr val="dk1"/>
              </a:solidFill>
            </a:endParaRPr>
          </a:p>
          <a:p>
            <a:pPr marL="0" lvl="0" indent="0" algn="l" rtl="0">
              <a:spcBef>
                <a:spcPts val="0"/>
              </a:spcBef>
              <a:spcAft>
                <a:spcPts val="0"/>
              </a:spcAft>
              <a:buNone/>
            </a:pPr>
            <a:r>
              <a:rPr lang="en-US">
                <a:solidFill>
                  <a:schemeClr val="dk1"/>
                </a:solidFill>
              </a:rPr>
              <a:t>metadata</a:t>
            </a:r>
            <a:endParaRPr>
              <a:solidFill>
                <a:schemeClr val="dk1"/>
              </a:solidFill>
            </a:endParaRPr>
          </a:p>
        </p:txBody>
      </p:sp>
      <p:sp>
        <p:nvSpPr>
          <p:cNvPr id="197" name="Google Shape;197;p16"/>
          <p:cNvSpPr/>
          <p:nvPr/>
        </p:nvSpPr>
        <p:spPr>
          <a:xfrm>
            <a:off x="5202931" y="4643210"/>
            <a:ext cx="1370700" cy="6573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YouTube metadata</a:t>
            </a:r>
            <a:endParaRPr>
              <a:solidFill>
                <a:schemeClr val="dk1"/>
              </a:solidFill>
            </a:endParaRPr>
          </a:p>
        </p:txBody>
      </p:sp>
      <p:sp>
        <p:nvSpPr>
          <p:cNvPr id="198" name="Google Shape;198;p16"/>
          <p:cNvSpPr/>
          <p:nvPr/>
        </p:nvSpPr>
        <p:spPr>
          <a:xfrm>
            <a:off x="5202931" y="5417669"/>
            <a:ext cx="1370700" cy="6573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YouTube metadata</a:t>
            </a:r>
            <a:endParaRPr>
              <a:solidFill>
                <a:schemeClr val="dk1"/>
              </a:solidFill>
            </a:endParaRPr>
          </a:p>
        </p:txBody>
      </p:sp>
      <p:sp>
        <p:nvSpPr>
          <p:cNvPr id="199" name="Google Shape;199;p16"/>
          <p:cNvSpPr/>
          <p:nvPr/>
        </p:nvSpPr>
        <p:spPr>
          <a:xfrm>
            <a:off x="6643712" y="1540594"/>
            <a:ext cx="2584500" cy="19662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solidFill>
                  <a:schemeClr val="dk1"/>
                </a:solidFill>
              </a:rPr>
              <a:t>Download thumbnails/videos by using </a:t>
            </a:r>
            <a:r>
              <a:rPr lang="en-US" sz="1200" err="1">
                <a:solidFill>
                  <a:schemeClr val="dk1"/>
                </a:solidFill>
              </a:rPr>
              <a:t>youtube</a:t>
            </a:r>
            <a:r>
              <a:rPr lang="en-US" sz="1200">
                <a:solidFill>
                  <a:schemeClr val="dk1"/>
                </a:solidFill>
              </a:rPr>
              <a:t>-dl API based on the URL list of dog and cat category in YouTube BB dataset.</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US" sz="1200">
                <a:solidFill>
                  <a:schemeClr val="dk1"/>
                </a:solidFill>
              </a:rPr>
              <a:t>Videos are sliced by using FF mpeg package.</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US" sz="1200">
                <a:solidFill>
                  <a:schemeClr val="dk1"/>
                </a:solidFill>
              </a:rPr>
              <a:t>18 sliced images are randomly selected across sliced images.</a:t>
            </a:r>
            <a:endParaRPr sz="1200">
              <a:solidFill>
                <a:schemeClr val="dk1"/>
              </a:solidFill>
            </a:endParaRPr>
          </a:p>
        </p:txBody>
      </p:sp>
      <p:sp>
        <p:nvSpPr>
          <p:cNvPr id="200" name="Google Shape;200;p16"/>
          <p:cNvSpPr/>
          <p:nvPr/>
        </p:nvSpPr>
        <p:spPr>
          <a:xfrm>
            <a:off x="6643700" y="3591241"/>
            <a:ext cx="2584500" cy="24945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Download by using </a:t>
            </a:r>
            <a:r>
              <a:rPr lang="en-US" err="1">
                <a:solidFill>
                  <a:schemeClr val="dk1"/>
                </a:solidFill>
              </a:rPr>
              <a:t>youtube</a:t>
            </a:r>
            <a:r>
              <a:rPr lang="en-US">
                <a:solidFill>
                  <a:schemeClr val="dk1"/>
                </a:solidFill>
              </a:rPr>
              <a:t>-dl API based on the URL list of dog and cat category in YouTube BB dataset</a:t>
            </a:r>
            <a:endParaRPr>
              <a:solidFill>
                <a:schemeClr val="dk1"/>
              </a:solidFill>
            </a:endParaRPr>
          </a:p>
        </p:txBody>
      </p:sp>
      <p:sp>
        <p:nvSpPr>
          <p:cNvPr id="201" name="Google Shape;201;p16"/>
          <p:cNvSpPr/>
          <p:nvPr/>
        </p:nvSpPr>
        <p:spPr>
          <a:xfrm>
            <a:off x="9274625" y="1540600"/>
            <a:ext cx="2266200" cy="940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1,207 images</a:t>
            </a:r>
            <a:endParaRPr>
              <a:solidFill>
                <a:schemeClr val="dk1"/>
              </a:solidFill>
            </a:endParaRPr>
          </a:p>
        </p:txBody>
      </p:sp>
      <p:sp>
        <p:nvSpPr>
          <p:cNvPr id="202" name="Google Shape;202;p16"/>
          <p:cNvSpPr/>
          <p:nvPr/>
        </p:nvSpPr>
        <p:spPr>
          <a:xfrm>
            <a:off x="9274625" y="2565911"/>
            <a:ext cx="2266200" cy="940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1,207 videos x 18 sliced images per video (randomly selected)</a:t>
            </a:r>
            <a:endParaRPr sz="1000">
              <a:solidFill>
                <a:schemeClr val="dk1"/>
              </a:solidFill>
            </a:endParaRPr>
          </a:p>
        </p:txBody>
      </p:sp>
      <p:sp>
        <p:nvSpPr>
          <p:cNvPr id="203" name="Google Shape;203;p16"/>
          <p:cNvSpPr/>
          <p:nvPr/>
        </p:nvSpPr>
        <p:spPr>
          <a:xfrm>
            <a:off x="9274625" y="3591221"/>
            <a:ext cx="2266200" cy="940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1,207 rows x 4 columns (width, height, duration, fps)</a:t>
            </a:r>
            <a:endParaRPr sz="1000">
              <a:solidFill>
                <a:schemeClr val="dk1"/>
              </a:solidFill>
            </a:endParaRPr>
          </a:p>
        </p:txBody>
      </p:sp>
      <p:sp>
        <p:nvSpPr>
          <p:cNvPr id="204" name="Google Shape;204;p16"/>
          <p:cNvSpPr/>
          <p:nvPr/>
        </p:nvSpPr>
        <p:spPr>
          <a:xfrm>
            <a:off x="9274625" y="4643235"/>
            <a:ext cx="2266200" cy="14319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1,207 rows x 3 columns </a:t>
            </a:r>
            <a:r>
              <a:rPr lang="en-US" sz="1000">
                <a:solidFill>
                  <a:schemeClr val="dk1"/>
                </a:solidFill>
              </a:rPr>
              <a:t>(video_id, view counts, like counts)</a:t>
            </a:r>
            <a:endParaRPr sz="1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randombar(horizontal)">
                                      <p:cBhvr>
                                        <p:cTn id="7" dur="500"/>
                                        <p:tgtEl>
                                          <p:spTgt spid="18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90"/>
                                        </p:tgtEl>
                                        <p:attrNameLst>
                                          <p:attrName>style.visibility</p:attrName>
                                        </p:attrNameLst>
                                      </p:cBhvr>
                                      <p:to>
                                        <p:strVal val="visible"/>
                                      </p:to>
                                    </p:set>
                                    <p:animEffect transition="in" filter="randombar(horizontal)">
                                      <p:cBhvr>
                                        <p:cTn id="10" dur="500"/>
                                        <p:tgtEl>
                                          <p:spTgt spid="19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91"/>
                                        </p:tgtEl>
                                        <p:attrNameLst>
                                          <p:attrName>style.visibility</p:attrName>
                                        </p:attrNameLst>
                                      </p:cBhvr>
                                      <p:to>
                                        <p:strVal val="visible"/>
                                      </p:to>
                                    </p:set>
                                    <p:animEffect transition="in" filter="randombar(horizontal)">
                                      <p:cBhvr>
                                        <p:cTn id="13" dur="500"/>
                                        <p:tgtEl>
                                          <p:spTgt spid="19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92"/>
                                        </p:tgtEl>
                                        <p:attrNameLst>
                                          <p:attrName>style.visibility</p:attrName>
                                        </p:attrNameLst>
                                      </p:cBhvr>
                                      <p:to>
                                        <p:strVal val="visible"/>
                                      </p:to>
                                    </p:set>
                                    <p:animEffect transition="in" filter="randombar(horizontal)">
                                      <p:cBhvr>
                                        <p:cTn id="16" dur="500"/>
                                        <p:tgtEl>
                                          <p:spTgt spid="19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93"/>
                                        </p:tgtEl>
                                        <p:attrNameLst>
                                          <p:attrName>style.visibility</p:attrName>
                                        </p:attrNameLst>
                                      </p:cBhvr>
                                      <p:to>
                                        <p:strVal val="visible"/>
                                      </p:to>
                                    </p:set>
                                    <p:animEffect transition="in" filter="randombar(horizontal)">
                                      <p:cBhvr>
                                        <p:cTn id="19" dur="500"/>
                                        <p:tgtEl>
                                          <p:spTgt spid="193"/>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grpId="0" nodeType="clickEffect">
                                  <p:stCondLst>
                                    <p:cond delay="0"/>
                                  </p:stCondLst>
                                  <p:childTnLst>
                                    <p:set>
                                      <p:cBhvr>
                                        <p:cTn id="23" dur="1" fill="hold">
                                          <p:stCondLst>
                                            <p:cond delay="0"/>
                                          </p:stCondLst>
                                        </p:cTn>
                                        <p:tgtEl>
                                          <p:spTgt spid="178"/>
                                        </p:tgtEl>
                                        <p:attrNameLst>
                                          <p:attrName>style.visibility</p:attrName>
                                        </p:attrNameLst>
                                      </p:cBhvr>
                                      <p:to>
                                        <p:strVal val="visible"/>
                                      </p:to>
                                    </p:set>
                                    <p:anim calcmode="lin" valueType="num">
                                      <p:cBhvr>
                                        <p:cTn id="24" dur="1000" fill="hold"/>
                                        <p:tgtEl>
                                          <p:spTgt spid="178"/>
                                        </p:tgtEl>
                                        <p:attrNameLst>
                                          <p:attrName>ppt_w</p:attrName>
                                        </p:attrNameLst>
                                      </p:cBhvr>
                                      <p:tavLst>
                                        <p:tav tm="0">
                                          <p:val>
                                            <p:fltVal val="0"/>
                                          </p:val>
                                        </p:tav>
                                        <p:tav tm="100000">
                                          <p:val>
                                            <p:strVal val="#ppt_w"/>
                                          </p:val>
                                        </p:tav>
                                      </p:tavLst>
                                    </p:anim>
                                    <p:anim calcmode="lin" valueType="num">
                                      <p:cBhvr>
                                        <p:cTn id="25" dur="1000" fill="hold"/>
                                        <p:tgtEl>
                                          <p:spTgt spid="178"/>
                                        </p:tgtEl>
                                        <p:attrNameLst>
                                          <p:attrName>ppt_h</p:attrName>
                                        </p:attrNameLst>
                                      </p:cBhvr>
                                      <p:tavLst>
                                        <p:tav tm="0">
                                          <p:val>
                                            <p:fltVal val="0"/>
                                          </p:val>
                                        </p:tav>
                                        <p:tav tm="100000">
                                          <p:val>
                                            <p:strVal val="#ppt_h"/>
                                          </p:val>
                                        </p:tav>
                                      </p:tavLst>
                                    </p:anim>
                                    <p:anim calcmode="lin" valueType="num">
                                      <p:cBhvr>
                                        <p:cTn id="26" dur="1000" fill="hold"/>
                                        <p:tgtEl>
                                          <p:spTgt spid="178"/>
                                        </p:tgtEl>
                                        <p:attrNameLst>
                                          <p:attrName>style.rotation</p:attrName>
                                        </p:attrNameLst>
                                      </p:cBhvr>
                                      <p:tavLst>
                                        <p:tav tm="0">
                                          <p:val>
                                            <p:fltVal val="90"/>
                                          </p:val>
                                        </p:tav>
                                        <p:tav tm="100000">
                                          <p:val>
                                            <p:fltVal val="0"/>
                                          </p:val>
                                        </p:tav>
                                      </p:tavLst>
                                    </p:anim>
                                    <p:animEffect transition="in" filter="fade">
                                      <p:cBhvr>
                                        <p:cTn id="27" dur="1000"/>
                                        <p:tgtEl>
                                          <p:spTgt spid="178"/>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177"/>
                                        </p:tgtEl>
                                        <p:attrNameLst>
                                          <p:attrName>style.visibility</p:attrName>
                                        </p:attrNameLst>
                                      </p:cBhvr>
                                      <p:to>
                                        <p:strVal val="visible"/>
                                      </p:to>
                                    </p:set>
                                    <p:anim calcmode="lin" valueType="num">
                                      <p:cBhvr>
                                        <p:cTn id="30" dur="1000" fill="hold"/>
                                        <p:tgtEl>
                                          <p:spTgt spid="177"/>
                                        </p:tgtEl>
                                        <p:attrNameLst>
                                          <p:attrName>ppt_w</p:attrName>
                                        </p:attrNameLst>
                                      </p:cBhvr>
                                      <p:tavLst>
                                        <p:tav tm="0">
                                          <p:val>
                                            <p:fltVal val="0"/>
                                          </p:val>
                                        </p:tav>
                                        <p:tav tm="100000">
                                          <p:val>
                                            <p:strVal val="#ppt_w"/>
                                          </p:val>
                                        </p:tav>
                                      </p:tavLst>
                                    </p:anim>
                                    <p:anim calcmode="lin" valueType="num">
                                      <p:cBhvr>
                                        <p:cTn id="31" dur="1000" fill="hold"/>
                                        <p:tgtEl>
                                          <p:spTgt spid="177"/>
                                        </p:tgtEl>
                                        <p:attrNameLst>
                                          <p:attrName>ppt_h</p:attrName>
                                        </p:attrNameLst>
                                      </p:cBhvr>
                                      <p:tavLst>
                                        <p:tav tm="0">
                                          <p:val>
                                            <p:fltVal val="0"/>
                                          </p:val>
                                        </p:tav>
                                        <p:tav tm="100000">
                                          <p:val>
                                            <p:strVal val="#ppt_h"/>
                                          </p:val>
                                        </p:tav>
                                      </p:tavLst>
                                    </p:anim>
                                    <p:anim calcmode="lin" valueType="num">
                                      <p:cBhvr>
                                        <p:cTn id="32" dur="1000" fill="hold"/>
                                        <p:tgtEl>
                                          <p:spTgt spid="177"/>
                                        </p:tgtEl>
                                        <p:attrNameLst>
                                          <p:attrName>style.rotation</p:attrName>
                                        </p:attrNameLst>
                                      </p:cBhvr>
                                      <p:tavLst>
                                        <p:tav tm="0">
                                          <p:val>
                                            <p:fltVal val="90"/>
                                          </p:val>
                                        </p:tav>
                                        <p:tav tm="100000">
                                          <p:val>
                                            <p:fltVal val="0"/>
                                          </p:val>
                                        </p:tav>
                                      </p:tavLst>
                                    </p:anim>
                                    <p:animEffect transition="in" filter="fade">
                                      <p:cBhvr>
                                        <p:cTn id="33" dur="1000"/>
                                        <p:tgtEl>
                                          <p:spTgt spid="177"/>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179"/>
                                        </p:tgtEl>
                                        <p:attrNameLst>
                                          <p:attrName>style.visibility</p:attrName>
                                        </p:attrNameLst>
                                      </p:cBhvr>
                                      <p:to>
                                        <p:strVal val="visible"/>
                                      </p:to>
                                    </p:set>
                                    <p:anim calcmode="lin" valueType="num">
                                      <p:cBhvr>
                                        <p:cTn id="36" dur="1000" fill="hold"/>
                                        <p:tgtEl>
                                          <p:spTgt spid="179"/>
                                        </p:tgtEl>
                                        <p:attrNameLst>
                                          <p:attrName>ppt_w</p:attrName>
                                        </p:attrNameLst>
                                      </p:cBhvr>
                                      <p:tavLst>
                                        <p:tav tm="0">
                                          <p:val>
                                            <p:fltVal val="0"/>
                                          </p:val>
                                        </p:tav>
                                        <p:tav tm="100000">
                                          <p:val>
                                            <p:strVal val="#ppt_w"/>
                                          </p:val>
                                        </p:tav>
                                      </p:tavLst>
                                    </p:anim>
                                    <p:anim calcmode="lin" valueType="num">
                                      <p:cBhvr>
                                        <p:cTn id="37" dur="1000" fill="hold"/>
                                        <p:tgtEl>
                                          <p:spTgt spid="179"/>
                                        </p:tgtEl>
                                        <p:attrNameLst>
                                          <p:attrName>ppt_h</p:attrName>
                                        </p:attrNameLst>
                                      </p:cBhvr>
                                      <p:tavLst>
                                        <p:tav tm="0">
                                          <p:val>
                                            <p:fltVal val="0"/>
                                          </p:val>
                                        </p:tav>
                                        <p:tav tm="100000">
                                          <p:val>
                                            <p:strVal val="#ppt_h"/>
                                          </p:val>
                                        </p:tav>
                                      </p:tavLst>
                                    </p:anim>
                                    <p:anim calcmode="lin" valueType="num">
                                      <p:cBhvr>
                                        <p:cTn id="38" dur="1000" fill="hold"/>
                                        <p:tgtEl>
                                          <p:spTgt spid="179"/>
                                        </p:tgtEl>
                                        <p:attrNameLst>
                                          <p:attrName>style.rotation</p:attrName>
                                        </p:attrNameLst>
                                      </p:cBhvr>
                                      <p:tavLst>
                                        <p:tav tm="0">
                                          <p:val>
                                            <p:fltVal val="90"/>
                                          </p:val>
                                        </p:tav>
                                        <p:tav tm="100000">
                                          <p:val>
                                            <p:fltVal val="0"/>
                                          </p:val>
                                        </p:tav>
                                      </p:tavLst>
                                    </p:anim>
                                    <p:animEffect transition="in" filter="fade">
                                      <p:cBhvr>
                                        <p:cTn id="39" dur="1000"/>
                                        <p:tgtEl>
                                          <p:spTgt spid="179"/>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184"/>
                                        </p:tgtEl>
                                        <p:attrNameLst>
                                          <p:attrName>style.visibility</p:attrName>
                                        </p:attrNameLst>
                                      </p:cBhvr>
                                      <p:to>
                                        <p:strVal val="visible"/>
                                      </p:to>
                                    </p:set>
                                    <p:anim calcmode="lin" valueType="num">
                                      <p:cBhvr>
                                        <p:cTn id="42" dur="1000" fill="hold"/>
                                        <p:tgtEl>
                                          <p:spTgt spid="184"/>
                                        </p:tgtEl>
                                        <p:attrNameLst>
                                          <p:attrName>ppt_w</p:attrName>
                                        </p:attrNameLst>
                                      </p:cBhvr>
                                      <p:tavLst>
                                        <p:tav tm="0">
                                          <p:val>
                                            <p:fltVal val="0"/>
                                          </p:val>
                                        </p:tav>
                                        <p:tav tm="100000">
                                          <p:val>
                                            <p:strVal val="#ppt_w"/>
                                          </p:val>
                                        </p:tav>
                                      </p:tavLst>
                                    </p:anim>
                                    <p:anim calcmode="lin" valueType="num">
                                      <p:cBhvr>
                                        <p:cTn id="43" dur="1000" fill="hold"/>
                                        <p:tgtEl>
                                          <p:spTgt spid="184"/>
                                        </p:tgtEl>
                                        <p:attrNameLst>
                                          <p:attrName>ppt_h</p:attrName>
                                        </p:attrNameLst>
                                      </p:cBhvr>
                                      <p:tavLst>
                                        <p:tav tm="0">
                                          <p:val>
                                            <p:fltVal val="0"/>
                                          </p:val>
                                        </p:tav>
                                        <p:tav tm="100000">
                                          <p:val>
                                            <p:strVal val="#ppt_h"/>
                                          </p:val>
                                        </p:tav>
                                      </p:tavLst>
                                    </p:anim>
                                    <p:anim calcmode="lin" valueType="num">
                                      <p:cBhvr>
                                        <p:cTn id="44" dur="1000" fill="hold"/>
                                        <p:tgtEl>
                                          <p:spTgt spid="184"/>
                                        </p:tgtEl>
                                        <p:attrNameLst>
                                          <p:attrName>style.rotation</p:attrName>
                                        </p:attrNameLst>
                                      </p:cBhvr>
                                      <p:tavLst>
                                        <p:tav tm="0">
                                          <p:val>
                                            <p:fltVal val="90"/>
                                          </p:val>
                                        </p:tav>
                                        <p:tav tm="100000">
                                          <p:val>
                                            <p:fltVal val="0"/>
                                          </p:val>
                                        </p:tav>
                                      </p:tavLst>
                                    </p:anim>
                                    <p:animEffect transition="in" filter="fade">
                                      <p:cBhvr>
                                        <p:cTn id="45" dur="1000"/>
                                        <p:tgtEl>
                                          <p:spTgt spid="184"/>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185"/>
                                        </p:tgtEl>
                                        <p:attrNameLst>
                                          <p:attrName>style.visibility</p:attrName>
                                        </p:attrNameLst>
                                      </p:cBhvr>
                                      <p:to>
                                        <p:strVal val="visible"/>
                                      </p:to>
                                    </p:set>
                                    <p:anim calcmode="lin" valueType="num">
                                      <p:cBhvr>
                                        <p:cTn id="48" dur="1000" fill="hold"/>
                                        <p:tgtEl>
                                          <p:spTgt spid="185"/>
                                        </p:tgtEl>
                                        <p:attrNameLst>
                                          <p:attrName>ppt_w</p:attrName>
                                        </p:attrNameLst>
                                      </p:cBhvr>
                                      <p:tavLst>
                                        <p:tav tm="0">
                                          <p:val>
                                            <p:fltVal val="0"/>
                                          </p:val>
                                        </p:tav>
                                        <p:tav tm="100000">
                                          <p:val>
                                            <p:strVal val="#ppt_w"/>
                                          </p:val>
                                        </p:tav>
                                      </p:tavLst>
                                    </p:anim>
                                    <p:anim calcmode="lin" valueType="num">
                                      <p:cBhvr>
                                        <p:cTn id="49" dur="1000" fill="hold"/>
                                        <p:tgtEl>
                                          <p:spTgt spid="185"/>
                                        </p:tgtEl>
                                        <p:attrNameLst>
                                          <p:attrName>ppt_h</p:attrName>
                                        </p:attrNameLst>
                                      </p:cBhvr>
                                      <p:tavLst>
                                        <p:tav tm="0">
                                          <p:val>
                                            <p:fltVal val="0"/>
                                          </p:val>
                                        </p:tav>
                                        <p:tav tm="100000">
                                          <p:val>
                                            <p:strVal val="#ppt_h"/>
                                          </p:val>
                                        </p:tav>
                                      </p:tavLst>
                                    </p:anim>
                                    <p:anim calcmode="lin" valueType="num">
                                      <p:cBhvr>
                                        <p:cTn id="50" dur="1000" fill="hold"/>
                                        <p:tgtEl>
                                          <p:spTgt spid="185"/>
                                        </p:tgtEl>
                                        <p:attrNameLst>
                                          <p:attrName>style.rotation</p:attrName>
                                        </p:attrNameLst>
                                      </p:cBhvr>
                                      <p:tavLst>
                                        <p:tav tm="0">
                                          <p:val>
                                            <p:fltVal val="90"/>
                                          </p:val>
                                        </p:tav>
                                        <p:tav tm="100000">
                                          <p:val>
                                            <p:fltVal val="0"/>
                                          </p:val>
                                        </p:tav>
                                      </p:tavLst>
                                    </p:anim>
                                    <p:animEffect transition="in" filter="fade">
                                      <p:cBhvr>
                                        <p:cTn id="51" dur="1000"/>
                                        <p:tgtEl>
                                          <p:spTgt spid="185"/>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195"/>
                                        </p:tgtEl>
                                        <p:attrNameLst>
                                          <p:attrName>style.visibility</p:attrName>
                                        </p:attrNameLst>
                                      </p:cBhvr>
                                      <p:to>
                                        <p:strVal val="visible"/>
                                      </p:to>
                                    </p:set>
                                    <p:anim calcmode="lin" valueType="num">
                                      <p:cBhvr>
                                        <p:cTn id="54" dur="1000" fill="hold"/>
                                        <p:tgtEl>
                                          <p:spTgt spid="195"/>
                                        </p:tgtEl>
                                        <p:attrNameLst>
                                          <p:attrName>ppt_w</p:attrName>
                                        </p:attrNameLst>
                                      </p:cBhvr>
                                      <p:tavLst>
                                        <p:tav tm="0">
                                          <p:val>
                                            <p:fltVal val="0"/>
                                          </p:val>
                                        </p:tav>
                                        <p:tav tm="100000">
                                          <p:val>
                                            <p:strVal val="#ppt_w"/>
                                          </p:val>
                                        </p:tav>
                                      </p:tavLst>
                                    </p:anim>
                                    <p:anim calcmode="lin" valueType="num">
                                      <p:cBhvr>
                                        <p:cTn id="55" dur="1000" fill="hold"/>
                                        <p:tgtEl>
                                          <p:spTgt spid="195"/>
                                        </p:tgtEl>
                                        <p:attrNameLst>
                                          <p:attrName>ppt_h</p:attrName>
                                        </p:attrNameLst>
                                      </p:cBhvr>
                                      <p:tavLst>
                                        <p:tav tm="0">
                                          <p:val>
                                            <p:fltVal val="0"/>
                                          </p:val>
                                        </p:tav>
                                        <p:tav tm="100000">
                                          <p:val>
                                            <p:strVal val="#ppt_h"/>
                                          </p:val>
                                        </p:tav>
                                      </p:tavLst>
                                    </p:anim>
                                    <p:anim calcmode="lin" valueType="num">
                                      <p:cBhvr>
                                        <p:cTn id="56" dur="1000" fill="hold"/>
                                        <p:tgtEl>
                                          <p:spTgt spid="195"/>
                                        </p:tgtEl>
                                        <p:attrNameLst>
                                          <p:attrName>style.rotation</p:attrName>
                                        </p:attrNameLst>
                                      </p:cBhvr>
                                      <p:tavLst>
                                        <p:tav tm="0">
                                          <p:val>
                                            <p:fltVal val="90"/>
                                          </p:val>
                                        </p:tav>
                                        <p:tav tm="100000">
                                          <p:val>
                                            <p:fltVal val="0"/>
                                          </p:val>
                                        </p:tav>
                                      </p:tavLst>
                                    </p:anim>
                                    <p:animEffect transition="in" filter="fade">
                                      <p:cBhvr>
                                        <p:cTn id="57" dur="1000"/>
                                        <p:tgtEl>
                                          <p:spTgt spid="195"/>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194"/>
                                        </p:tgtEl>
                                        <p:attrNameLst>
                                          <p:attrName>style.visibility</p:attrName>
                                        </p:attrNameLst>
                                      </p:cBhvr>
                                      <p:to>
                                        <p:strVal val="visible"/>
                                      </p:to>
                                    </p:set>
                                    <p:anim calcmode="lin" valueType="num">
                                      <p:cBhvr>
                                        <p:cTn id="60" dur="1000" fill="hold"/>
                                        <p:tgtEl>
                                          <p:spTgt spid="194"/>
                                        </p:tgtEl>
                                        <p:attrNameLst>
                                          <p:attrName>ppt_w</p:attrName>
                                        </p:attrNameLst>
                                      </p:cBhvr>
                                      <p:tavLst>
                                        <p:tav tm="0">
                                          <p:val>
                                            <p:fltVal val="0"/>
                                          </p:val>
                                        </p:tav>
                                        <p:tav tm="100000">
                                          <p:val>
                                            <p:strVal val="#ppt_w"/>
                                          </p:val>
                                        </p:tav>
                                      </p:tavLst>
                                    </p:anim>
                                    <p:anim calcmode="lin" valueType="num">
                                      <p:cBhvr>
                                        <p:cTn id="61" dur="1000" fill="hold"/>
                                        <p:tgtEl>
                                          <p:spTgt spid="194"/>
                                        </p:tgtEl>
                                        <p:attrNameLst>
                                          <p:attrName>ppt_h</p:attrName>
                                        </p:attrNameLst>
                                      </p:cBhvr>
                                      <p:tavLst>
                                        <p:tav tm="0">
                                          <p:val>
                                            <p:fltVal val="0"/>
                                          </p:val>
                                        </p:tav>
                                        <p:tav tm="100000">
                                          <p:val>
                                            <p:strVal val="#ppt_h"/>
                                          </p:val>
                                        </p:tav>
                                      </p:tavLst>
                                    </p:anim>
                                    <p:anim calcmode="lin" valueType="num">
                                      <p:cBhvr>
                                        <p:cTn id="62" dur="1000" fill="hold"/>
                                        <p:tgtEl>
                                          <p:spTgt spid="194"/>
                                        </p:tgtEl>
                                        <p:attrNameLst>
                                          <p:attrName>style.rotation</p:attrName>
                                        </p:attrNameLst>
                                      </p:cBhvr>
                                      <p:tavLst>
                                        <p:tav tm="0">
                                          <p:val>
                                            <p:fltVal val="90"/>
                                          </p:val>
                                        </p:tav>
                                        <p:tav tm="100000">
                                          <p:val>
                                            <p:fltVal val="0"/>
                                          </p:val>
                                        </p:tav>
                                      </p:tavLst>
                                    </p:anim>
                                    <p:animEffect transition="in" filter="fade">
                                      <p:cBhvr>
                                        <p:cTn id="63" dur="1000"/>
                                        <p:tgtEl>
                                          <p:spTgt spid="194"/>
                                        </p:tgtEl>
                                      </p:cBhvr>
                                    </p:animEffect>
                                  </p:childTnLst>
                                </p:cTn>
                              </p:par>
                              <p:par>
                                <p:cTn id="64" presetID="31" presetClass="entr" presetSubtype="0" fill="hold" grpId="0" nodeType="withEffect">
                                  <p:stCondLst>
                                    <p:cond delay="0"/>
                                  </p:stCondLst>
                                  <p:childTnLst>
                                    <p:set>
                                      <p:cBhvr>
                                        <p:cTn id="65" dur="1" fill="hold">
                                          <p:stCondLst>
                                            <p:cond delay="0"/>
                                          </p:stCondLst>
                                        </p:cTn>
                                        <p:tgtEl>
                                          <p:spTgt spid="199"/>
                                        </p:tgtEl>
                                        <p:attrNameLst>
                                          <p:attrName>style.visibility</p:attrName>
                                        </p:attrNameLst>
                                      </p:cBhvr>
                                      <p:to>
                                        <p:strVal val="visible"/>
                                      </p:to>
                                    </p:set>
                                    <p:anim calcmode="lin" valueType="num">
                                      <p:cBhvr>
                                        <p:cTn id="66" dur="1000" fill="hold"/>
                                        <p:tgtEl>
                                          <p:spTgt spid="199"/>
                                        </p:tgtEl>
                                        <p:attrNameLst>
                                          <p:attrName>ppt_w</p:attrName>
                                        </p:attrNameLst>
                                      </p:cBhvr>
                                      <p:tavLst>
                                        <p:tav tm="0">
                                          <p:val>
                                            <p:fltVal val="0"/>
                                          </p:val>
                                        </p:tav>
                                        <p:tav tm="100000">
                                          <p:val>
                                            <p:strVal val="#ppt_w"/>
                                          </p:val>
                                        </p:tav>
                                      </p:tavLst>
                                    </p:anim>
                                    <p:anim calcmode="lin" valueType="num">
                                      <p:cBhvr>
                                        <p:cTn id="67" dur="1000" fill="hold"/>
                                        <p:tgtEl>
                                          <p:spTgt spid="199"/>
                                        </p:tgtEl>
                                        <p:attrNameLst>
                                          <p:attrName>ppt_h</p:attrName>
                                        </p:attrNameLst>
                                      </p:cBhvr>
                                      <p:tavLst>
                                        <p:tav tm="0">
                                          <p:val>
                                            <p:fltVal val="0"/>
                                          </p:val>
                                        </p:tav>
                                        <p:tav tm="100000">
                                          <p:val>
                                            <p:strVal val="#ppt_h"/>
                                          </p:val>
                                        </p:tav>
                                      </p:tavLst>
                                    </p:anim>
                                    <p:anim calcmode="lin" valueType="num">
                                      <p:cBhvr>
                                        <p:cTn id="68" dur="1000" fill="hold"/>
                                        <p:tgtEl>
                                          <p:spTgt spid="199"/>
                                        </p:tgtEl>
                                        <p:attrNameLst>
                                          <p:attrName>style.rotation</p:attrName>
                                        </p:attrNameLst>
                                      </p:cBhvr>
                                      <p:tavLst>
                                        <p:tav tm="0">
                                          <p:val>
                                            <p:fltVal val="90"/>
                                          </p:val>
                                        </p:tav>
                                        <p:tav tm="100000">
                                          <p:val>
                                            <p:fltVal val="0"/>
                                          </p:val>
                                        </p:tav>
                                      </p:tavLst>
                                    </p:anim>
                                    <p:animEffect transition="in" filter="fade">
                                      <p:cBhvr>
                                        <p:cTn id="69" dur="1000"/>
                                        <p:tgtEl>
                                          <p:spTgt spid="199"/>
                                        </p:tgtEl>
                                      </p:cBhvr>
                                    </p:animEffect>
                                  </p:childTnLst>
                                </p:cTn>
                              </p:par>
                              <p:par>
                                <p:cTn id="70" presetID="31" presetClass="entr" presetSubtype="0" fill="hold" grpId="0" nodeType="withEffect">
                                  <p:stCondLst>
                                    <p:cond delay="0"/>
                                  </p:stCondLst>
                                  <p:childTnLst>
                                    <p:set>
                                      <p:cBhvr>
                                        <p:cTn id="71" dur="1" fill="hold">
                                          <p:stCondLst>
                                            <p:cond delay="0"/>
                                          </p:stCondLst>
                                        </p:cTn>
                                        <p:tgtEl>
                                          <p:spTgt spid="202"/>
                                        </p:tgtEl>
                                        <p:attrNameLst>
                                          <p:attrName>style.visibility</p:attrName>
                                        </p:attrNameLst>
                                      </p:cBhvr>
                                      <p:to>
                                        <p:strVal val="visible"/>
                                      </p:to>
                                    </p:set>
                                    <p:anim calcmode="lin" valueType="num">
                                      <p:cBhvr>
                                        <p:cTn id="72" dur="1000" fill="hold"/>
                                        <p:tgtEl>
                                          <p:spTgt spid="202"/>
                                        </p:tgtEl>
                                        <p:attrNameLst>
                                          <p:attrName>ppt_w</p:attrName>
                                        </p:attrNameLst>
                                      </p:cBhvr>
                                      <p:tavLst>
                                        <p:tav tm="0">
                                          <p:val>
                                            <p:fltVal val="0"/>
                                          </p:val>
                                        </p:tav>
                                        <p:tav tm="100000">
                                          <p:val>
                                            <p:strVal val="#ppt_w"/>
                                          </p:val>
                                        </p:tav>
                                      </p:tavLst>
                                    </p:anim>
                                    <p:anim calcmode="lin" valueType="num">
                                      <p:cBhvr>
                                        <p:cTn id="73" dur="1000" fill="hold"/>
                                        <p:tgtEl>
                                          <p:spTgt spid="202"/>
                                        </p:tgtEl>
                                        <p:attrNameLst>
                                          <p:attrName>ppt_h</p:attrName>
                                        </p:attrNameLst>
                                      </p:cBhvr>
                                      <p:tavLst>
                                        <p:tav tm="0">
                                          <p:val>
                                            <p:fltVal val="0"/>
                                          </p:val>
                                        </p:tav>
                                        <p:tav tm="100000">
                                          <p:val>
                                            <p:strVal val="#ppt_h"/>
                                          </p:val>
                                        </p:tav>
                                      </p:tavLst>
                                    </p:anim>
                                    <p:anim calcmode="lin" valueType="num">
                                      <p:cBhvr>
                                        <p:cTn id="74" dur="1000" fill="hold"/>
                                        <p:tgtEl>
                                          <p:spTgt spid="202"/>
                                        </p:tgtEl>
                                        <p:attrNameLst>
                                          <p:attrName>style.rotation</p:attrName>
                                        </p:attrNameLst>
                                      </p:cBhvr>
                                      <p:tavLst>
                                        <p:tav tm="0">
                                          <p:val>
                                            <p:fltVal val="90"/>
                                          </p:val>
                                        </p:tav>
                                        <p:tav tm="100000">
                                          <p:val>
                                            <p:fltVal val="0"/>
                                          </p:val>
                                        </p:tav>
                                      </p:tavLst>
                                    </p:anim>
                                    <p:animEffect transition="in" filter="fade">
                                      <p:cBhvr>
                                        <p:cTn id="75" dur="1000"/>
                                        <p:tgtEl>
                                          <p:spTgt spid="202"/>
                                        </p:tgtEl>
                                      </p:cBhvr>
                                    </p:animEffect>
                                  </p:childTnLst>
                                </p:cTn>
                              </p:par>
                              <p:par>
                                <p:cTn id="76" presetID="31" presetClass="entr" presetSubtype="0" fill="hold" grpId="0" nodeType="withEffect">
                                  <p:stCondLst>
                                    <p:cond delay="0"/>
                                  </p:stCondLst>
                                  <p:childTnLst>
                                    <p:set>
                                      <p:cBhvr>
                                        <p:cTn id="77" dur="1" fill="hold">
                                          <p:stCondLst>
                                            <p:cond delay="0"/>
                                          </p:stCondLst>
                                        </p:cTn>
                                        <p:tgtEl>
                                          <p:spTgt spid="201"/>
                                        </p:tgtEl>
                                        <p:attrNameLst>
                                          <p:attrName>style.visibility</p:attrName>
                                        </p:attrNameLst>
                                      </p:cBhvr>
                                      <p:to>
                                        <p:strVal val="visible"/>
                                      </p:to>
                                    </p:set>
                                    <p:anim calcmode="lin" valueType="num">
                                      <p:cBhvr>
                                        <p:cTn id="78" dur="1000" fill="hold"/>
                                        <p:tgtEl>
                                          <p:spTgt spid="201"/>
                                        </p:tgtEl>
                                        <p:attrNameLst>
                                          <p:attrName>ppt_w</p:attrName>
                                        </p:attrNameLst>
                                      </p:cBhvr>
                                      <p:tavLst>
                                        <p:tav tm="0">
                                          <p:val>
                                            <p:fltVal val="0"/>
                                          </p:val>
                                        </p:tav>
                                        <p:tav tm="100000">
                                          <p:val>
                                            <p:strVal val="#ppt_w"/>
                                          </p:val>
                                        </p:tav>
                                      </p:tavLst>
                                    </p:anim>
                                    <p:anim calcmode="lin" valueType="num">
                                      <p:cBhvr>
                                        <p:cTn id="79" dur="1000" fill="hold"/>
                                        <p:tgtEl>
                                          <p:spTgt spid="201"/>
                                        </p:tgtEl>
                                        <p:attrNameLst>
                                          <p:attrName>ppt_h</p:attrName>
                                        </p:attrNameLst>
                                      </p:cBhvr>
                                      <p:tavLst>
                                        <p:tav tm="0">
                                          <p:val>
                                            <p:fltVal val="0"/>
                                          </p:val>
                                        </p:tav>
                                        <p:tav tm="100000">
                                          <p:val>
                                            <p:strVal val="#ppt_h"/>
                                          </p:val>
                                        </p:tav>
                                      </p:tavLst>
                                    </p:anim>
                                    <p:anim calcmode="lin" valueType="num">
                                      <p:cBhvr>
                                        <p:cTn id="80" dur="1000" fill="hold"/>
                                        <p:tgtEl>
                                          <p:spTgt spid="201"/>
                                        </p:tgtEl>
                                        <p:attrNameLst>
                                          <p:attrName>style.rotation</p:attrName>
                                        </p:attrNameLst>
                                      </p:cBhvr>
                                      <p:tavLst>
                                        <p:tav tm="0">
                                          <p:val>
                                            <p:fltVal val="90"/>
                                          </p:val>
                                        </p:tav>
                                        <p:tav tm="100000">
                                          <p:val>
                                            <p:fltVal val="0"/>
                                          </p:val>
                                        </p:tav>
                                      </p:tavLst>
                                    </p:anim>
                                    <p:animEffect transition="in" filter="fade">
                                      <p:cBhvr>
                                        <p:cTn id="81" dur="1000"/>
                                        <p:tgtEl>
                                          <p:spTgt spid="201"/>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200"/>
                                        </p:tgtEl>
                                        <p:attrNameLst>
                                          <p:attrName>style.visibility</p:attrName>
                                        </p:attrNameLst>
                                      </p:cBhvr>
                                      <p:to>
                                        <p:strVal val="visible"/>
                                      </p:to>
                                    </p:set>
                                    <p:animEffect transition="in" filter="wipe(down)">
                                      <p:cBhvr>
                                        <p:cTn id="86" dur="500"/>
                                        <p:tgtEl>
                                          <p:spTgt spid="200"/>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180"/>
                                        </p:tgtEl>
                                        <p:attrNameLst>
                                          <p:attrName>style.visibility</p:attrName>
                                        </p:attrNameLst>
                                      </p:cBhvr>
                                      <p:to>
                                        <p:strVal val="visible"/>
                                      </p:to>
                                    </p:set>
                                    <p:animEffect transition="in" filter="wipe(down)">
                                      <p:cBhvr>
                                        <p:cTn id="89" dur="500"/>
                                        <p:tgtEl>
                                          <p:spTgt spid="180"/>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186"/>
                                        </p:tgtEl>
                                        <p:attrNameLst>
                                          <p:attrName>style.visibility</p:attrName>
                                        </p:attrNameLst>
                                      </p:cBhvr>
                                      <p:to>
                                        <p:strVal val="visible"/>
                                      </p:to>
                                    </p:set>
                                    <p:animEffect transition="in" filter="wipe(down)">
                                      <p:cBhvr>
                                        <p:cTn id="92" dur="500"/>
                                        <p:tgtEl>
                                          <p:spTgt spid="186"/>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196"/>
                                        </p:tgtEl>
                                        <p:attrNameLst>
                                          <p:attrName>style.visibility</p:attrName>
                                        </p:attrNameLst>
                                      </p:cBhvr>
                                      <p:to>
                                        <p:strVal val="visible"/>
                                      </p:to>
                                    </p:set>
                                    <p:animEffect transition="in" filter="wipe(down)">
                                      <p:cBhvr>
                                        <p:cTn id="95" dur="500"/>
                                        <p:tgtEl>
                                          <p:spTgt spid="196"/>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203"/>
                                        </p:tgtEl>
                                        <p:attrNameLst>
                                          <p:attrName>style.visibility</p:attrName>
                                        </p:attrNameLst>
                                      </p:cBhvr>
                                      <p:to>
                                        <p:strVal val="visible"/>
                                      </p:to>
                                    </p:set>
                                    <p:animEffect transition="in" filter="wipe(down)">
                                      <p:cBhvr>
                                        <p:cTn id="98" dur="500"/>
                                        <p:tgtEl>
                                          <p:spTgt spid="20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182"/>
                                        </p:tgtEl>
                                        <p:attrNameLst>
                                          <p:attrName>style.visibility</p:attrName>
                                        </p:attrNameLst>
                                      </p:cBhvr>
                                      <p:to>
                                        <p:strVal val="visible"/>
                                      </p:to>
                                    </p:set>
                                    <p:animEffect transition="in" filter="wipe(down)">
                                      <p:cBhvr>
                                        <p:cTn id="103" dur="500"/>
                                        <p:tgtEl>
                                          <p:spTgt spid="182"/>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181"/>
                                        </p:tgtEl>
                                        <p:attrNameLst>
                                          <p:attrName>style.visibility</p:attrName>
                                        </p:attrNameLst>
                                      </p:cBhvr>
                                      <p:to>
                                        <p:strVal val="visible"/>
                                      </p:to>
                                    </p:set>
                                    <p:animEffect transition="in" filter="wipe(down)">
                                      <p:cBhvr>
                                        <p:cTn id="106" dur="500"/>
                                        <p:tgtEl>
                                          <p:spTgt spid="181"/>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183"/>
                                        </p:tgtEl>
                                        <p:attrNameLst>
                                          <p:attrName>style.visibility</p:attrName>
                                        </p:attrNameLst>
                                      </p:cBhvr>
                                      <p:to>
                                        <p:strVal val="visible"/>
                                      </p:to>
                                    </p:set>
                                    <p:animEffect transition="in" filter="wipe(down)">
                                      <p:cBhvr>
                                        <p:cTn id="109" dur="500"/>
                                        <p:tgtEl>
                                          <p:spTgt spid="183"/>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187"/>
                                        </p:tgtEl>
                                        <p:attrNameLst>
                                          <p:attrName>style.visibility</p:attrName>
                                        </p:attrNameLst>
                                      </p:cBhvr>
                                      <p:to>
                                        <p:strVal val="visible"/>
                                      </p:to>
                                    </p:set>
                                    <p:animEffect transition="in" filter="wipe(down)">
                                      <p:cBhvr>
                                        <p:cTn id="112" dur="500"/>
                                        <p:tgtEl>
                                          <p:spTgt spid="187"/>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88"/>
                                        </p:tgtEl>
                                        <p:attrNameLst>
                                          <p:attrName>style.visibility</p:attrName>
                                        </p:attrNameLst>
                                      </p:cBhvr>
                                      <p:to>
                                        <p:strVal val="visible"/>
                                      </p:to>
                                    </p:set>
                                    <p:animEffect transition="in" filter="wipe(down)">
                                      <p:cBhvr>
                                        <p:cTn id="115" dur="500"/>
                                        <p:tgtEl>
                                          <p:spTgt spid="188"/>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197"/>
                                        </p:tgtEl>
                                        <p:attrNameLst>
                                          <p:attrName>style.visibility</p:attrName>
                                        </p:attrNameLst>
                                      </p:cBhvr>
                                      <p:to>
                                        <p:strVal val="visible"/>
                                      </p:to>
                                    </p:set>
                                    <p:animEffect transition="in" filter="wipe(down)">
                                      <p:cBhvr>
                                        <p:cTn id="118" dur="500"/>
                                        <p:tgtEl>
                                          <p:spTgt spid="197"/>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198"/>
                                        </p:tgtEl>
                                        <p:attrNameLst>
                                          <p:attrName>style.visibility</p:attrName>
                                        </p:attrNameLst>
                                      </p:cBhvr>
                                      <p:to>
                                        <p:strVal val="visible"/>
                                      </p:to>
                                    </p:set>
                                    <p:animEffect transition="in" filter="wipe(down)">
                                      <p:cBhvr>
                                        <p:cTn id="121" dur="500"/>
                                        <p:tgtEl>
                                          <p:spTgt spid="198"/>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204"/>
                                        </p:tgtEl>
                                        <p:attrNameLst>
                                          <p:attrName>style.visibility</p:attrName>
                                        </p:attrNameLst>
                                      </p:cBhvr>
                                      <p:to>
                                        <p:strVal val="visible"/>
                                      </p:to>
                                    </p:set>
                                    <p:animEffect transition="in" filter="wipe(down)">
                                      <p:cBhvr>
                                        <p:cTn id="124"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p:bldP spid="190" grpId="0"/>
      <p:bldP spid="191" grpId="0"/>
      <p:bldP spid="192" grpId="0"/>
      <p:bldP spid="193" grpId="0"/>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0"/>
        <p:cNvGrpSpPr/>
        <p:nvPr/>
      </p:nvGrpSpPr>
      <p:grpSpPr>
        <a:xfrm>
          <a:off x="0" y="0"/>
          <a:ext cx="0" cy="0"/>
          <a:chOff x="0" y="0"/>
          <a:chExt cx="0" cy="0"/>
        </a:xfrm>
      </p:grpSpPr>
      <p:pic>
        <p:nvPicPr>
          <p:cNvPr id="6" name="Google Shape;300;p19" descr="Graphical user interface, text&#10;&#10;Description automatically generated">
            <a:extLst>
              <a:ext uri="{FF2B5EF4-FFF2-40B4-BE49-F238E27FC236}">
                <a16:creationId xmlns:a16="http://schemas.microsoft.com/office/drawing/2014/main" id="{4A345720-75F0-E33A-0340-28D1A526A9B9}"/>
              </a:ext>
            </a:extLst>
          </p:cNvPr>
          <p:cNvPicPr preferRelativeResize="0"/>
          <p:nvPr/>
        </p:nvPicPr>
        <p:blipFill rotWithShape="1">
          <a:blip r:embed="rId3">
            <a:alphaModFix/>
          </a:blip>
          <a:srcRect/>
          <a:stretch/>
        </p:blipFill>
        <p:spPr>
          <a:xfrm>
            <a:off x="11099800" y="115888"/>
            <a:ext cx="914400" cy="428625"/>
          </a:xfrm>
          <a:prstGeom prst="rect">
            <a:avLst/>
          </a:prstGeom>
          <a:noFill/>
          <a:ln>
            <a:noFill/>
          </a:ln>
        </p:spPr>
      </p:pic>
      <p:sp>
        <p:nvSpPr>
          <p:cNvPr id="7" name="Google Shape;243;p18">
            <a:extLst>
              <a:ext uri="{FF2B5EF4-FFF2-40B4-BE49-F238E27FC236}">
                <a16:creationId xmlns:a16="http://schemas.microsoft.com/office/drawing/2014/main" id="{84921AEF-6A0E-76A7-90FD-83FA610E37DB}"/>
              </a:ext>
            </a:extLst>
          </p:cNvPr>
          <p:cNvSpPr txBox="1">
            <a:spLocks/>
          </p:cNvSpPr>
          <p:nvPr/>
        </p:nvSpPr>
        <p:spPr>
          <a:xfrm>
            <a:off x="2724282" y="300114"/>
            <a:ext cx="7192802" cy="47186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F3F3F"/>
              </a:buClr>
              <a:buSzPts val="1800"/>
              <a:buFont typeface="Arial"/>
              <a:buNone/>
              <a:defRPr sz="3200" b="0"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200"/>
              <a:buFont typeface="Meiryo"/>
              <a:buNone/>
            </a:pPr>
            <a:r>
              <a:rPr lang="en-US"/>
              <a:t>Deep Learning Model Summary</a:t>
            </a:r>
          </a:p>
        </p:txBody>
      </p:sp>
      <p:pic>
        <p:nvPicPr>
          <p:cNvPr id="8" name="Picture 7" descr="Diagram&#10;&#10;Description automatically generated">
            <a:extLst>
              <a:ext uri="{FF2B5EF4-FFF2-40B4-BE49-F238E27FC236}">
                <a16:creationId xmlns:a16="http://schemas.microsoft.com/office/drawing/2014/main" id="{ABA022C6-27D5-3303-268B-A3E9171B0E38}"/>
              </a:ext>
            </a:extLst>
          </p:cNvPr>
          <p:cNvPicPr>
            <a:picLocks noChangeAspect="1"/>
          </p:cNvPicPr>
          <p:nvPr/>
        </p:nvPicPr>
        <p:blipFill>
          <a:blip r:embed="rId4"/>
          <a:stretch>
            <a:fillRect/>
          </a:stretch>
        </p:blipFill>
        <p:spPr>
          <a:xfrm>
            <a:off x="140759" y="854499"/>
            <a:ext cx="1181100" cy="4065270"/>
          </a:xfrm>
          <a:prstGeom prst="rect">
            <a:avLst/>
          </a:prstGeom>
        </p:spPr>
      </p:pic>
      <p:pic>
        <p:nvPicPr>
          <p:cNvPr id="9" name="Picture 8" descr="Diagram&#10;&#10;Description automatically generated">
            <a:extLst>
              <a:ext uri="{FF2B5EF4-FFF2-40B4-BE49-F238E27FC236}">
                <a16:creationId xmlns:a16="http://schemas.microsoft.com/office/drawing/2014/main" id="{CEB0DF16-6E8C-B5F5-8790-B805352AF275}"/>
              </a:ext>
            </a:extLst>
          </p:cNvPr>
          <p:cNvPicPr>
            <a:picLocks noChangeAspect="1"/>
          </p:cNvPicPr>
          <p:nvPr/>
        </p:nvPicPr>
        <p:blipFill>
          <a:blip r:embed="rId5"/>
          <a:stretch>
            <a:fillRect/>
          </a:stretch>
        </p:blipFill>
        <p:spPr>
          <a:xfrm>
            <a:off x="1694607" y="3839632"/>
            <a:ext cx="1234857" cy="2288117"/>
          </a:xfrm>
          <a:prstGeom prst="rect">
            <a:avLst/>
          </a:prstGeom>
        </p:spPr>
      </p:pic>
      <p:pic>
        <p:nvPicPr>
          <p:cNvPr id="12" name="Picture 11" descr="A picture containing timeline&#10;&#10;Description automatically generated">
            <a:extLst>
              <a:ext uri="{FF2B5EF4-FFF2-40B4-BE49-F238E27FC236}">
                <a16:creationId xmlns:a16="http://schemas.microsoft.com/office/drawing/2014/main" id="{DDB9F50B-A8DE-3CF3-1E12-98033FB4797B}"/>
              </a:ext>
            </a:extLst>
          </p:cNvPr>
          <p:cNvPicPr>
            <a:picLocks noChangeAspect="1"/>
          </p:cNvPicPr>
          <p:nvPr/>
        </p:nvPicPr>
        <p:blipFill>
          <a:blip r:embed="rId6"/>
          <a:stretch>
            <a:fillRect/>
          </a:stretch>
        </p:blipFill>
        <p:spPr>
          <a:xfrm>
            <a:off x="3129490" y="1902882"/>
            <a:ext cx="2952750" cy="2838450"/>
          </a:xfrm>
          <a:prstGeom prst="rect">
            <a:avLst/>
          </a:prstGeom>
        </p:spPr>
      </p:pic>
      <p:sp>
        <p:nvSpPr>
          <p:cNvPr id="14" name="Arrow: Bent-Up 13">
            <a:extLst>
              <a:ext uri="{FF2B5EF4-FFF2-40B4-BE49-F238E27FC236}">
                <a16:creationId xmlns:a16="http://schemas.microsoft.com/office/drawing/2014/main" id="{8D942C6F-771B-8501-6585-5ED245563F17}"/>
              </a:ext>
            </a:extLst>
          </p:cNvPr>
          <p:cNvSpPr/>
          <p:nvPr/>
        </p:nvSpPr>
        <p:spPr>
          <a:xfrm rot="5400000">
            <a:off x="782318" y="4691381"/>
            <a:ext cx="722423" cy="1110193"/>
          </a:xfrm>
          <a:prstGeom prst="bentUpArrow">
            <a:avLst>
              <a:gd name="adj1" fmla="val 35548"/>
              <a:gd name="adj2" fmla="val 25000"/>
              <a:gd name="adj3" fmla="val 25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15" name="Arrow: Bent-Up 14">
            <a:extLst>
              <a:ext uri="{FF2B5EF4-FFF2-40B4-BE49-F238E27FC236}">
                <a16:creationId xmlns:a16="http://schemas.microsoft.com/office/drawing/2014/main" id="{13D5B30C-C5D5-5D3E-2DA1-73F58BAF0D1C}"/>
              </a:ext>
            </a:extLst>
          </p:cNvPr>
          <p:cNvSpPr/>
          <p:nvPr/>
        </p:nvSpPr>
        <p:spPr>
          <a:xfrm rot="5400000" flipV="1">
            <a:off x="3222836" y="4393991"/>
            <a:ext cx="866356" cy="1561044"/>
          </a:xfrm>
          <a:prstGeom prst="bentUpArrow">
            <a:avLst>
              <a:gd name="adj1" fmla="val 27694"/>
              <a:gd name="adj2" fmla="val 25000"/>
              <a:gd name="adj3" fmla="val 25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pic>
        <p:nvPicPr>
          <p:cNvPr id="16" name="Picture 15" descr="Chart&#10;&#10;Description automatically generated">
            <a:extLst>
              <a:ext uri="{FF2B5EF4-FFF2-40B4-BE49-F238E27FC236}">
                <a16:creationId xmlns:a16="http://schemas.microsoft.com/office/drawing/2014/main" id="{679F1FED-CE5B-2274-6735-7C964B18FB95}"/>
              </a:ext>
            </a:extLst>
          </p:cNvPr>
          <p:cNvPicPr>
            <a:picLocks noChangeAspect="1"/>
          </p:cNvPicPr>
          <p:nvPr/>
        </p:nvPicPr>
        <p:blipFill>
          <a:blip r:embed="rId7"/>
          <a:stretch>
            <a:fillRect/>
          </a:stretch>
        </p:blipFill>
        <p:spPr>
          <a:xfrm>
            <a:off x="7065433" y="2047875"/>
            <a:ext cx="4248150" cy="2762250"/>
          </a:xfrm>
          <a:prstGeom prst="rect">
            <a:avLst/>
          </a:prstGeom>
        </p:spPr>
      </p:pic>
      <p:cxnSp>
        <p:nvCxnSpPr>
          <p:cNvPr id="24" name="Google Shape;285;p18">
            <a:extLst>
              <a:ext uri="{FF2B5EF4-FFF2-40B4-BE49-F238E27FC236}">
                <a16:creationId xmlns:a16="http://schemas.microsoft.com/office/drawing/2014/main" id="{22856AFF-7943-69C6-558D-5CC5625AE283}"/>
              </a:ext>
            </a:extLst>
          </p:cNvPr>
          <p:cNvCxnSpPr>
            <a:cxnSpLocks/>
          </p:cNvCxnSpPr>
          <p:nvPr/>
        </p:nvCxnSpPr>
        <p:spPr>
          <a:xfrm rot="10800000" flipH="1">
            <a:off x="2835167" y="2654254"/>
            <a:ext cx="8000700" cy="3313800"/>
          </a:xfrm>
          <a:prstGeom prst="bentConnector4">
            <a:avLst>
              <a:gd name="adj1" fmla="val 46137"/>
              <a:gd name="adj2" fmla="val 122908"/>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pic>
        <p:nvPicPr>
          <p:cNvPr id="27" name="Picture 26" descr="Text&#10;&#10;Description automatically generated">
            <a:extLst>
              <a:ext uri="{FF2B5EF4-FFF2-40B4-BE49-F238E27FC236}">
                <a16:creationId xmlns:a16="http://schemas.microsoft.com/office/drawing/2014/main" id="{75C707E3-3459-30D6-7680-CB181DBB80A3}"/>
              </a:ext>
            </a:extLst>
          </p:cNvPr>
          <p:cNvPicPr>
            <a:picLocks noChangeAspect="1"/>
          </p:cNvPicPr>
          <p:nvPr/>
        </p:nvPicPr>
        <p:blipFill>
          <a:blip r:embed="rId8"/>
          <a:stretch>
            <a:fillRect/>
          </a:stretch>
        </p:blipFill>
        <p:spPr>
          <a:xfrm>
            <a:off x="7227782" y="5132611"/>
            <a:ext cx="3798570" cy="838200"/>
          </a:xfrm>
          <a:prstGeom prst="rect">
            <a:avLst/>
          </a:prstGeom>
        </p:spPr>
      </p:pic>
      <p:sp>
        <p:nvSpPr>
          <p:cNvPr id="28" name="Google Shape;277;p18">
            <a:extLst>
              <a:ext uri="{FF2B5EF4-FFF2-40B4-BE49-F238E27FC236}">
                <a16:creationId xmlns:a16="http://schemas.microsoft.com/office/drawing/2014/main" id="{87EE346C-A4B7-CFDC-657E-B53A4122CB46}"/>
              </a:ext>
            </a:extLst>
          </p:cNvPr>
          <p:cNvSpPr/>
          <p:nvPr/>
        </p:nvSpPr>
        <p:spPr>
          <a:xfrm>
            <a:off x="46559" y="621833"/>
            <a:ext cx="1369500" cy="18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1"/>
                </a:solidFill>
              </a:rPr>
              <a:t>CNN</a:t>
            </a:r>
            <a:endParaRPr sz="1000" b="1">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80">
                                          <p:stCondLst>
                                            <p:cond delay="0"/>
                                          </p:stCondLst>
                                        </p:cTn>
                                        <p:tgtEl>
                                          <p:spTgt spid="28"/>
                                        </p:tgtEl>
                                      </p:cBhvr>
                                    </p:animEffect>
                                    <p:anim calcmode="lin" valueType="num">
                                      <p:cBhvr>
                                        <p:cTn id="8"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13" dur="26">
                                          <p:stCondLst>
                                            <p:cond delay="650"/>
                                          </p:stCondLst>
                                        </p:cTn>
                                        <p:tgtEl>
                                          <p:spTgt spid="28"/>
                                        </p:tgtEl>
                                      </p:cBhvr>
                                      <p:to x="100000" y="60000"/>
                                    </p:animScale>
                                    <p:animScale>
                                      <p:cBhvr>
                                        <p:cTn id="14" dur="166" decel="50000">
                                          <p:stCondLst>
                                            <p:cond delay="676"/>
                                          </p:stCondLst>
                                        </p:cTn>
                                        <p:tgtEl>
                                          <p:spTgt spid="28"/>
                                        </p:tgtEl>
                                      </p:cBhvr>
                                      <p:to x="100000" y="100000"/>
                                    </p:animScale>
                                    <p:animScale>
                                      <p:cBhvr>
                                        <p:cTn id="15" dur="26">
                                          <p:stCondLst>
                                            <p:cond delay="1312"/>
                                          </p:stCondLst>
                                        </p:cTn>
                                        <p:tgtEl>
                                          <p:spTgt spid="28"/>
                                        </p:tgtEl>
                                      </p:cBhvr>
                                      <p:to x="100000" y="80000"/>
                                    </p:animScale>
                                    <p:animScale>
                                      <p:cBhvr>
                                        <p:cTn id="16" dur="166" decel="50000">
                                          <p:stCondLst>
                                            <p:cond delay="1338"/>
                                          </p:stCondLst>
                                        </p:cTn>
                                        <p:tgtEl>
                                          <p:spTgt spid="28"/>
                                        </p:tgtEl>
                                      </p:cBhvr>
                                      <p:to x="100000" y="100000"/>
                                    </p:animScale>
                                    <p:animScale>
                                      <p:cBhvr>
                                        <p:cTn id="17" dur="26">
                                          <p:stCondLst>
                                            <p:cond delay="1642"/>
                                          </p:stCondLst>
                                        </p:cTn>
                                        <p:tgtEl>
                                          <p:spTgt spid="28"/>
                                        </p:tgtEl>
                                      </p:cBhvr>
                                      <p:to x="100000" y="90000"/>
                                    </p:animScale>
                                    <p:animScale>
                                      <p:cBhvr>
                                        <p:cTn id="18" dur="166" decel="50000">
                                          <p:stCondLst>
                                            <p:cond delay="1668"/>
                                          </p:stCondLst>
                                        </p:cTn>
                                        <p:tgtEl>
                                          <p:spTgt spid="28"/>
                                        </p:tgtEl>
                                      </p:cBhvr>
                                      <p:to x="100000" y="100000"/>
                                    </p:animScale>
                                    <p:animScale>
                                      <p:cBhvr>
                                        <p:cTn id="19" dur="26">
                                          <p:stCondLst>
                                            <p:cond delay="1808"/>
                                          </p:stCondLst>
                                        </p:cTn>
                                        <p:tgtEl>
                                          <p:spTgt spid="28"/>
                                        </p:tgtEl>
                                      </p:cBhvr>
                                      <p:to x="100000" y="95000"/>
                                    </p:animScale>
                                    <p:animScale>
                                      <p:cBhvr>
                                        <p:cTn id="20" dur="166" decel="50000">
                                          <p:stCondLst>
                                            <p:cond delay="1834"/>
                                          </p:stCondLst>
                                        </p:cTn>
                                        <p:tgtEl>
                                          <p:spTgt spid="28"/>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80">
                                          <p:stCondLst>
                                            <p:cond delay="0"/>
                                          </p:stCondLst>
                                        </p:cTn>
                                        <p:tgtEl>
                                          <p:spTgt spid="8"/>
                                        </p:tgtEl>
                                      </p:cBhvr>
                                    </p:animEffect>
                                    <p:anim calcmode="lin" valueType="num">
                                      <p:cBhvr>
                                        <p:cTn id="2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9" dur="26">
                                          <p:stCondLst>
                                            <p:cond delay="650"/>
                                          </p:stCondLst>
                                        </p:cTn>
                                        <p:tgtEl>
                                          <p:spTgt spid="8"/>
                                        </p:tgtEl>
                                      </p:cBhvr>
                                      <p:to x="100000" y="60000"/>
                                    </p:animScale>
                                    <p:animScale>
                                      <p:cBhvr>
                                        <p:cTn id="30" dur="166" decel="50000">
                                          <p:stCondLst>
                                            <p:cond delay="676"/>
                                          </p:stCondLst>
                                        </p:cTn>
                                        <p:tgtEl>
                                          <p:spTgt spid="8"/>
                                        </p:tgtEl>
                                      </p:cBhvr>
                                      <p:to x="100000" y="100000"/>
                                    </p:animScale>
                                    <p:animScale>
                                      <p:cBhvr>
                                        <p:cTn id="31" dur="26">
                                          <p:stCondLst>
                                            <p:cond delay="1312"/>
                                          </p:stCondLst>
                                        </p:cTn>
                                        <p:tgtEl>
                                          <p:spTgt spid="8"/>
                                        </p:tgtEl>
                                      </p:cBhvr>
                                      <p:to x="100000" y="80000"/>
                                    </p:animScale>
                                    <p:animScale>
                                      <p:cBhvr>
                                        <p:cTn id="32" dur="166" decel="50000">
                                          <p:stCondLst>
                                            <p:cond delay="1338"/>
                                          </p:stCondLst>
                                        </p:cTn>
                                        <p:tgtEl>
                                          <p:spTgt spid="8"/>
                                        </p:tgtEl>
                                      </p:cBhvr>
                                      <p:to x="100000" y="100000"/>
                                    </p:animScale>
                                    <p:animScale>
                                      <p:cBhvr>
                                        <p:cTn id="33" dur="26">
                                          <p:stCondLst>
                                            <p:cond delay="1642"/>
                                          </p:stCondLst>
                                        </p:cTn>
                                        <p:tgtEl>
                                          <p:spTgt spid="8"/>
                                        </p:tgtEl>
                                      </p:cBhvr>
                                      <p:to x="100000" y="90000"/>
                                    </p:animScale>
                                    <p:animScale>
                                      <p:cBhvr>
                                        <p:cTn id="34" dur="166" decel="50000">
                                          <p:stCondLst>
                                            <p:cond delay="1668"/>
                                          </p:stCondLst>
                                        </p:cTn>
                                        <p:tgtEl>
                                          <p:spTgt spid="8"/>
                                        </p:tgtEl>
                                      </p:cBhvr>
                                      <p:to x="100000" y="100000"/>
                                    </p:animScale>
                                    <p:animScale>
                                      <p:cBhvr>
                                        <p:cTn id="35" dur="26">
                                          <p:stCondLst>
                                            <p:cond delay="1808"/>
                                          </p:stCondLst>
                                        </p:cTn>
                                        <p:tgtEl>
                                          <p:spTgt spid="8"/>
                                        </p:tgtEl>
                                      </p:cBhvr>
                                      <p:to x="100000" y="95000"/>
                                    </p:animScale>
                                    <p:animScale>
                                      <p:cBhvr>
                                        <p:cTn id="36" dur="166" decel="50000">
                                          <p:stCondLst>
                                            <p:cond delay="1834"/>
                                          </p:stCondLst>
                                        </p:cTn>
                                        <p:tgtEl>
                                          <p:spTgt spid="8"/>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580">
                                          <p:stCondLst>
                                            <p:cond delay="0"/>
                                          </p:stCondLst>
                                        </p:cTn>
                                        <p:tgtEl>
                                          <p:spTgt spid="12"/>
                                        </p:tgtEl>
                                      </p:cBhvr>
                                    </p:animEffect>
                                    <p:anim calcmode="lin" valueType="num">
                                      <p:cBhvr>
                                        <p:cTn id="42"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47" dur="26">
                                          <p:stCondLst>
                                            <p:cond delay="650"/>
                                          </p:stCondLst>
                                        </p:cTn>
                                        <p:tgtEl>
                                          <p:spTgt spid="12"/>
                                        </p:tgtEl>
                                      </p:cBhvr>
                                      <p:to x="100000" y="60000"/>
                                    </p:animScale>
                                    <p:animScale>
                                      <p:cBhvr>
                                        <p:cTn id="48" dur="166" decel="50000">
                                          <p:stCondLst>
                                            <p:cond delay="676"/>
                                          </p:stCondLst>
                                        </p:cTn>
                                        <p:tgtEl>
                                          <p:spTgt spid="12"/>
                                        </p:tgtEl>
                                      </p:cBhvr>
                                      <p:to x="100000" y="100000"/>
                                    </p:animScale>
                                    <p:animScale>
                                      <p:cBhvr>
                                        <p:cTn id="49" dur="26">
                                          <p:stCondLst>
                                            <p:cond delay="1312"/>
                                          </p:stCondLst>
                                        </p:cTn>
                                        <p:tgtEl>
                                          <p:spTgt spid="12"/>
                                        </p:tgtEl>
                                      </p:cBhvr>
                                      <p:to x="100000" y="80000"/>
                                    </p:animScale>
                                    <p:animScale>
                                      <p:cBhvr>
                                        <p:cTn id="50" dur="166" decel="50000">
                                          <p:stCondLst>
                                            <p:cond delay="1338"/>
                                          </p:stCondLst>
                                        </p:cTn>
                                        <p:tgtEl>
                                          <p:spTgt spid="12"/>
                                        </p:tgtEl>
                                      </p:cBhvr>
                                      <p:to x="100000" y="100000"/>
                                    </p:animScale>
                                    <p:animScale>
                                      <p:cBhvr>
                                        <p:cTn id="51" dur="26">
                                          <p:stCondLst>
                                            <p:cond delay="1642"/>
                                          </p:stCondLst>
                                        </p:cTn>
                                        <p:tgtEl>
                                          <p:spTgt spid="12"/>
                                        </p:tgtEl>
                                      </p:cBhvr>
                                      <p:to x="100000" y="90000"/>
                                    </p:animScale>
                                    <p:animScale>
                                      <p:cBhvr>
                                        <p:cTn id="52" dur="166" decel="50000">
                                          <p:stCondLst>
                                            <p:cond delay="1668"/>
                                          </p:stCondLst>
                                        </p:cTn>
                                        <p:tgtEl>
                                          <p:spTgt spid="12"/>
                                        </p:tgtEl>
                                      </p:cBhvr>
                                      <p:to x="100000" y="100000"/>
                                    </p:animScale>
                                    <p:animScale>
                                      <p:cBhvr>
                                        <p:cTn id="53" dur="26">
                                          <p:stCondLst>
                                            <p:cond delay="1808"/>
                                          </p:stCondLst>
                                        </p:cTn>
                                        <p:tgtEl>
                                          <p:spTgt spid="12"/>
                                        </p:tgtEl>
                                      </p:cBhvr>
                                      <p:to x="100000" y="95000"/>
                                    </p:animScale>
                                    <p:animScale>
                                      <p:cBhvr>
                                        <p:cTn id="54" dur="166" decel="50000">
                                          <p:stCondLst>
                                            <p:cond delay="1834"/>
                                          </p:stCondLst>
                                        </p:cTn>
                                        <p:tgtEl>
                                          <p:spTgt spid="12"/>
                                        </p:tgtEl>
                                      </p:cBhvr>
                                      <p:to x="100000" y="100000"/>
                                    </p:animScale>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1" presetClass="entr" presetSubtype="1"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heel(1)">
                                      <p:cBhvr>
                                        <p:cTn id="65" dur="2000"/>
                                        <p:tgtEl>
                                          <p:spTgt spid="14"/>
                                        </p:tgtEl>
                                      </p:cBhvr>
                                    </p:animEffect>
                                  </p:childTnLst>
                                </p:cTn>
                              </p:par>
                              <p:par>
                                <p:cTn id="66" presetID="21" presetClass="entr" presetSubtype="1"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heel(1)">
                                      <p:cBhvr>
                                        <p:cTn id="68" dur="2000"/>
                                        <p:tgtEl>
                                          <p:spTgt spid="15"/>
                                        </p:tgtEl>
                                      </p:cBhvr>
                                    </p:animEffect>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nodeType="click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wipe(down)">
                                      <p:cBhvr>
                                        <p:cTn id="73" dur="580">
                                          <p:stCondLst>
                                            <p:cond delay="0"/>
                                          </p:stCondLst>
                                        </p:cTn>
                                        <p:tgtEl>
                                          <p:spTgt spid="16"/>
                                        </p:tgtEl>
                                      </p:cBhvr>
                                    </p:animEffect>
                                    <p:anim calcmode="lin" valueType="num">
                                      <p:cBhvr>
                                        <p:cTn id="7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79" dur="26">
                                          <p:stCondLst>
                                            <p:cond delay="650"/>
                                          </p:stCondLst>
                                        </p:cTn>
                                        <p:tgtEl>
                                          <p:spTgt spid="16"/>
                                        </p:tgtEl>
                                      </p:cBhvr>
                                      <p:to x="100000" y="60000"/>
                                    </p:animScale>
                                    <p:animScale>
                                      <p:cBhvr>
                                        <p:cTn id="80" dur="166" decel="50000">
                                          <p:stCondLst>
                                            <p:cond delay="676"/>
                                          </p:stCondLst>
                                        </p:cTn>
                                        <p:tgtEl>
                                          <p:spTgt spid="16"/>
                                        </p:tgtEl>
                                      </p:cBhvr>
                                      <p:to x="100000" y="100000"/>
                                    </p:animScale>
                                    <p:animScale>
                                      <p:cBhvr>
                                        <p:cTn id="81" dur="26">
                                          <p:stCondLst>
                                            <p:cond delay="1312"/>
                                          </p:stCondLst>
                                        </p:cTn>
                                        <p:tgtEl>
                                          <p:spTgt spid="16"/>
                                        </p:tgtEl>
                                      </p:cBhvr>
                                      <p:to x="100000" y="80000"/>
                                    </p:animScale>
                                    <p:animScale>
                                      <p:cBhvr>
                                        <p:cTn id="82" dur="166" decel="50000">
                                          <p:stCondLst>
                                            <p:cond delay="1338"/>
                                          </p:stCondLst>
                                        </p:cTn>
                                        <p:tgtEl>
                                          <p:spTgt spid="16"/>
                                        </p:tgtEl>
                                      </p:cBhvr>
                                      <p:to x="100000" y="100000"/>
                                    </p:animScale>
                                    <p:animScale>
                                      <p:cBhvr>
                                        <p:cTn id="83" dur="26">
                                          <p:stCondLst>
                                            <p:cond delay="1642"/>
                                          </p:stCondLst>
                                        </p:cTn>
                                        <p:tgtEl>
                                          <p:spTgt spid="16"/>
                                        </p:tgtEl>
                                      </p:cBhvr>
                                      <p:to x="100000" y="90000"/>
                                    </p:animScale>
                                    <p:animScale>
                                      <p:cBhvr>
                                        <p:cTn id="84" dur="166" decel="50000">
                                          <p:stCondLst>
                                            <p:cond delay="1668"/>
                                          </p:stCondLst>
                                        </p:cTn>
                                        <p:tgtEl>
                                          <p:spTgt spid="16"/>
                                        </p:tgtEl>
                                      </p:cBhvr>
                                      <p:to x="100000" y="100000"/>
                                    </p:animScale>
                                    <p:animScale>
                                      <p:cBhvr>
                                        <p:cTn id="85" dur="26">
                                          <p:stCondLst>
                                            <p:cond delay="1808"/>
                                          </p:stCondLst>
                                        </p:cTn>
                                        <p:tgtEl>
                                          <p:spTgt spid="16"/>
                                        </p:tgtEl>
                                      </p:cBhvr>
                                      <p:to x="100000" y="95000"/>
                                    </p:animScale>
                                    <p:animScale>
                                      <p:cBhvr>
                                        <p:cTn id="86" dur="166" decel="50000">
                                          <p:stCondLst>
                                            <p:cond delay="1834"/>
                                          </p:stCondLst>
                                        </p:cTn>
                                        <p:tgtEl>
                                          <p:spTgt spid="16"/>
                                        </p:tgtEl>
                                      </p:cBhvr>
                                      <p:to x="100000" y="100000"/>
                                    </p:animScale>
                                  </p:childTnLst>
                                </p:cTn>
                              </p:par>
                            </p:childTnLst>
                          </p:cTn>
                        </p:par>
                      </p:childTnLst>
                    </p:cTn>
                  </p:par>
                  <p:par>
                    <p:cTn id="87" fill="hold">
                      <p:stCondLst>
                        <p:cond delay="indefinite"/>
                      </p:stCondLst>
                      <p:childTnLst>
                        <p:par>
                          <p:cTn id="88" fill="hold">
                            <p:stCondLst>
                              <p:cond delay="0"/>
                            </p:stCondLst>
                            <p:childTnLst>
                              <p:par>
                                <p:cTn id="89" presetID="21" presetClass="entr" presetSubtype="1" fill="hold" nodeType="click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wheel(1)">
                                      <p:cBhvr>
                                        <p:cTn id="91" dur="2000"/>
                                        <p:tgtEl>
                                          <p:spTgt spid="24"/>
                                        </p:tgtEl>
                                      </p:cBhvr>
                                    </p:animEffect>
                                  </p:childTnLst>
                                </p:cTn>
                              </p:par>
                            </p:childTnLst>
                          </p:cTn>
                        </p:par>
                      </p:childTnLst>
                    </p:cTn>
                  </p:par>
                  <p:par>
                    <p:cTn id="92" fill="hold">
                      <p:stCondLst>
                        <p:cond delay="indefinite"/>
                      </p:stCondLst>
                      <p:childTnLst>
                        <p:par>
                          <p:cTn id="93" fill="hold">
                            <p:stCondLst>
                              <p:cond delay="0"/>
                            </p:stCondLst>
                            <p:childTnLst>
                              <p:par>
                                <p:cTn id="94" presetID="14" presetClass="entr" presetSubtype="10" fill="hold" nodeType="click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randombar(horizontal)">
                                      <p:cBhvr>
                                        <p:cTn id="9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9"/>
          <p:cNvSpPr txBox="1">
            <a:spLocks noGrp="1"/>
          </p:cNvSpPr>
          <p:nvPr>
            <p:ph type="title"/>
          </p:nvPr>
        </p:nvSpPr>
        <p:spPr>
          <a:xfrm>
            <a:off x="1096963" y="287338"/>
            <a:ext cx="10058400" cy="701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3200"/>
              <a:buFont typeface="Meiryo"/>
              <a:buNone/>
            </a:pPr>
            <a:r>
              <a:rPr lang="en-US"/>
              <a:t>Deep learning Model Result</a:t>
            </a:r>
            <a:endParaRPr/>
          </a:p>
        </p:txBody>
      </p:sp>
      <p:pic>
        <p:nvPicPr>
          <p:cNvPr id="300" name="Google Shape;300;p19" descr="Graphical user interface, text&#10;&#10;Description automatically generated"/>
          <p:cNvPicPr preferRelativeResize="0"/>
          <p:nvPr/>
        </p:nvPicPr>
        <p:blipFill rotWithShape="1">
          <a:blip r:embed="rId3">
            <a:alphaModFix/>
          </a:blip>
          <a:srcRect/>
          <a:stretch/>
        </p:blipFill>
        <p:spPr>
          <a:xfrm>
            <a:off x="11099800" y="115888"/>
            <a:ext cx="914400" cy="428625"/>
          </a:xfrm>
          <a:prstGeom prst="rect">
            <a:avLst/>
          </a:prstGeom>
          <a:noFill/>
          <a:ln>
            <a:noFill/>
          </a:ln>
        </p:spPr>
      </p:pic>
      <p:sp>
        <p:nvSpPr>
          <p:cNvPr id="301" name="Google Shape;301;p19"/>
          <p:cNvSpPr/>
          <p:nvPr/>
        </p:nvSpPr>
        <p:spPr>
          <a:xfrm>
            <a:off x="393225" y="1375425"/>
            <a:ext cx="2713200" cy="274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rPr>
              <a:t>Metrics</a:t>
            </a:r>
            <a:endParaRPr sz="1600">
              <a:solidFill>
                <a:schemeClr val="lt1"/>
              </a:solidFill>
            </a:endParaRPr>
          </a:p>
        </p:txBody>
      </p:sp>
      <p:sp>
        <p:nvSpPr>
          <p:cNvPr id="302" name="Google Shape;302;p19"/>
          <p:cNvSpPr/>
          <p:nvPr/>
        </p:nvSpPr>
        <p:spPr>
          <a:xfrm>
            <a:off x="393225" y="1686950"/>
            <a:ext cx="2713200" cy="43962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228600" lvl="0" indent="-203200" algn="l" rtl="0">
              <a:spcBef>
                <a:spcPts val="0"/>
              </a:spcBef>
              <a:spcAft>
                <a:spcPts val="0"/>
              </a:spcAft>
              <a:buClr>
                <a:schemeClr val="dk1"/>
              </a:buClr>
              <a:buSzPts val="1400"/>
              <a:buChar char="●"/>
            </a:pPr>
            <a:r>
              <a:rPr lang="en-US">
                <a:solidFill>
                  <a:schemeClr val="dk1"/>
                </a:solidFill>
              </a:rPr>
              <a:t>A model with loss function </a:t>
            </a:r>
            <a:r>
              <a:rPr lang="en-US" b="1">
                <a:solidFill>
                  <a:schemeClr val="dk1"/>
                </a:solidFill>
              </a:rPr>
              <a:t>mean squared error (MSE) as a regression problem</a:t>
            </a:r>
            <a:r>
              <a:rPr lang="en-US">
                <a:solidFill>
                  <a:schemeClr val="dk1"/>
                </a:solidFill>
              </a:rPr>
              <a:t> is trained.</a:t>
            </a:r>
            <a:endParaRPr>
              <a:solidFill>
                <a:schemeClr val="dk1"/>
              </a:solidFill>
            </a:endParaRPr>
          </a:p>
          <a:p>
            <a:pPr marL="0" lvl="0" indent="0" algn="l" rtl="0">
              <a:spcBef>
                <a:spcPts val="0"/>
              </a:spcBef>
              <a:spcAft>
                <a:spcPts val="0"/>
              </a:spcAft>
              <a:buNone/>
            </a:pPr>
            <a:endParaRPr>
              <a:solidFill>
                <a:schemeClr val="dk1"/>
              </a:solidFill>
            </a:endParaRPr>
          </a:p>
          <a:p>
            <a:pPr marL="228600" lvl="0" indent="-203200" algn="l" rtl="0">
              <a:spcBef>
                <a:spcPts val="0"/>
              </a:spcBef>
              <a:spcAft>
                <a:spcPts val="0"/>
              </a:spcAft>
              <a:buClr>
                <a:schemeClr val="dk1"/>
              </a:buClr>
              <a:buSzPts val="1400"/>
              <a:buChar char="●"/>
            </a:pPr>
            <a:r>
              <a:rPr lang="en-US">
                <a:solidFill>
                  <a:schemeClr val="dk1"/>
                </a:solidFill>
              </a:rPr>
              <a:t>Taking into account of the difficulty to predict like and view count exactly in the prediction model, the model is evaluated as </a:t>
            </a:r>
            <a:r>
              <a:rPr lang="en-US" b="1">
                <a:solidFill>
                  <a:schemeClr val="dk1"/>
                </a:solidFill>
              </a:rPr>
              <a:t>a two category classification problem (below average or above average) </a:t>
            </a:r>
            <a:r>
              <a:rPr lang="en-US">
                <a:solidFill>
                  <a:schemeClr val="dk1"/>
                </a:solidFill>
              </a:rPr>
              <a:t>after the regression model creation. The metrics are:</a:t>
            </a:r>
            <a:endParaRPr>
              <a:solidFill>
                <a:schemeClr val="dk1"/>
              </a:solidFill>
            </a:endParaRPr>
          </a:p>
          <a:p>
            <a:pPr marL="457200" lvl="1" indent="-203200" algn="l" rtl="0">
              <a:spcBef>
                <a:spcPts val="0"/>
              </a:spcBef>
              <a:spcAft>
                <a:spcPts val="0"/>
              </a:spcAft>
              <a:buClr>
                <a:schemeClr val="dk1"/>
              </a:buClr>
              <a:buSzPts val="1400"/>
              <a:buChar char="○"/>
            </a:pPr>
            <a:r>
              <a:rPr lang="en-US" b="1">
                <a:solidFill>
                  <a:schemeClr val="dk1"/>
                </a:solidFill>
              </a:rPr>
              <a:t>Accuracy</a:t>
            </a:r>
            <a:endParaRPr b="1">
              <a:solidFill>
                <a:schemeClr val="dk1"/>
              </a:solidFill>
            </a:endParaRPr>
          </a:p>
          <a:p>
            <a:pPr marL="457200" lvl="1" indent="-203200" algn="l" rtl="0">
              <a:spcBef>
                <a:spcPts val="0"/>
              </a:spcBef>
              <a:spcAft>
                <a:spcPts val="0"/>
              </a:spcAft>
              <a:buClr>
                <a:schemeClr val="dk1"/>
              </a:buClr>
              <a:buSzPts val="1400"/>
              <a:buChar char="○"/>
            </a:pPr>
            <a:r>
              <a:rPr lang="en-US" b="1">
                <a:solidFill>
                  <a:schemeClr val="dk1"/>
                </a:solidFill>
              </a:rPr>
              <a:t>Recall</a:t>
            </a:r>
            <a:endParaRPr b="1">
              <a:solidFill>
                <a:schemeClr val="dk1"/>
              </a:solidFill>
            </a:endParaRPr>
          </a:p>
          <a:p>
            <a:pPr marL="457200" lvl="1" indent="-203200" algn="l" rtl="0">
              <a:spcBef>
                <a:spcPts val="0"/>
              </a:spcBef>
              <a:spcAft>
                <a:spcPts val="0"/>
              </a:spcAft>
              <a:buClr>
                <a:schemeClr val="dk1"/>
              </a:buClr>
              <a:buSzPts val="1400"/>
              <a:buChar char="○"/>
            </a:pPr>
            <a:r>
              <a:rPr lang="en-US" b="1">
                <a:solidFill>
                  <a:schemeClr val="dk1"/>
                </a:solidFill>
              </a:rPr>
              <a:t>Precision</a:t>
            </a:r>
            <a:endParaRPr b="1">
              <a:solidFill>
                <a:schemeClr val="dk1"/>
              </a:solidFill>
            </a:endParaRPr>
          </a:p>
          <a:p>
            <a:pPr marL="457200" lvl="1" indent="-203200" algn="l" rtl="0">
              <a:spcBef>
                <a:spcPts val="0"/>
              </a:spcBef>
              <a:spcAft>
                <a:spcPts val="0"/>
              </a:spcAft>
              <a:buClr>
                <a:schemeClr val="dk1"/>
              </a:buClr>
              <a:buSzPts val="1400"/>
              <a:buChar char="○"/>
            </a:pPr>
            <a:r>
              <a:rPr lang="en-US" b="1">
                <a:solidFill>
                  <a:schemeClr val="dk1"/>
                </a:solidFill>
              </a:rPr>
              <a:t>F1 score</a:t>
            </a:r>
            <a:endParaRPr b="1">
              <a:solidFill>
                <a:schemeClr val="dk1"/>
              </a:solidFill>
            </a:endParaRPr>
          </a:p>
        </p:txBody>
      </p:sp>
      <p:sp>
        <p:nvSpPr>
          <p:cNvPr id="303" name="Google Shape;303;p19"/>
          <p:cNvSpPr/>
          <p:nvPr/>
        </p:nvSpPr>
        <p:spPr>
          <a:xfrm rot="5400000">
            <a:off x="1823625" y="3808400"/>
            <a:ext cx="2888400" cy="153300"/>
          </a:xfrm>
          <a:prstGeom prst="triangle">
            <a:avLst>
              <a:gd name="adj" fmla="val 50000"/>
            </a:avLst>
          </a:prstGeom>
          <a:solidFill>
            <a:schemeClr val="tx2">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a:off x="3429225" y="1324775"/>
            <a:ext cx="8056200" cy="28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1"/>
                </a:solidFill>
              </a:rPr>
              <a:t>Performance with 107 samples in the test data</a:t>
            </a:r>
            <a:endParaRPr b="1">
              <a:solidFill>
                <a:schemeClr val="dk1"/>
              </a:solidFill>
            </a:endParaRPr>
          </a:p>
        </p:txBody>
      </p:sp>
      <p:cxnSp>
        <p:nvCxnSpPr>
          <p:cNvPr id="305" name="Google Shape;305;p19"/>
          <p:cNvCxnSpPr/>
          <p:nvPr/>
        </p:nvCxnSpPr>
        <p:spPr>
          <a:xfrm>
            <a:off x="3429225" y="1645100"/>
            <a:ext cx="8056200" cy="0"/>
          </a:xfrm>
          <a:prstGeom prst="straightConnector1">
            <a:avLst/>
          </a:prstGeom>
          <a:noFill/>
          <a:ln w="9525" cap="flat" cmpd="sng">
            <a:solidFill>
              <a:schemeClr val="dk2"/>
            </a:solidFill>
            <a:prstDash val="solid"/>
            <a:round/>
            <a:headEnd type="none" w="med" len="med"/>
            <a:tailEnd type="none" w="med" len="med"/>
          </a:ln>
        </p:spPr>
      </p:cxnSp>
      <p:pic>
        <p:nvPicPr>
          <p:cNvPr id="306" name="Google Shape;306;p19"/>
          <p:cNvPicPr preferRelativeResize="0"/>
          <p:nvPr/>
        </p:nvPicPr>
        <p:blipFill>
          <a:blip r:embed="rId4">
            <a:alphaModFix/>
          </a:blip>
          <a:stretch>
            <a:fillRect/>
          </a:stretch>
        </p:blipFill>
        <p:spPr>
          <a:xfrm>
            <a:off x="3429225" y="2023385"/>
            <a:ext cx="3928076" cy="2408825"/>
          </a:xfrm>
          <a:prstGeom prst="rect">
            <a:avLst/>
          </a:prstGeom>
          <a:noFill/>
          <a:ln>
            <a:noFill/>
          </a:ln>
        </p:spPr>
      </p:pic>
      <p:sp>
        <p:nvSpPr>
          <p:cNvPr id="307" name="Google Shape;307;p19"/>
          <p:cNvSpPr/>
          <p:nvPr/>
        </p:nvSpPr>
        <p:spPr>
          <a:xfrm>
            <a:off x="3429225" y="1724085"/>
            <a:ext cx="3928200" cy="28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1"/>
                </a:solidFill>
              </a:rPr>
              <a:t>Like count prediction</a:t>
            </a:r>
            <a:endParaRPr b="1">
              <a:solidFill>
                <a:schemeClr val="dk1"/>
              </a:solidFill>
            </a:endParaRPr>
          </a:p>
        </p:txBody>
      </p:sp>
      <p:sp>
        <p:nvSpPr>
          <p:cNvPr id="308" name="Google Shape;308;p19"/>
          <p:cNvSpPr/>
          <p:nvPr/>
        </p:nvSpPr>
        <p:spPr>
          <a:xfrm>
            <a:off x="3429350" y="4524075"/>
            <a:ext cx="3928200" cy="1552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228600" lvl="0" indent="-203200" algn="l" rtl="0">
              <a:spcBef>
                <a:spcPts val="0"/>
              </a:spcBef>
              <a:spcAft>
                <a:spcPts val="0"/>
              </a:spcAft>
              <a:buClr>
                <a:schemeClr val="dk1"/>
              </a:buClr>
              <a:buSzPts val="1400"/>
              <a:buChar char="●"/>
            </a:pPr>
            <a:r>
              <a:rPr lang="en-US">
                <a:solidFill>
                  <a:schemeClr val="dk1"/>
                </a:solidFill>
              </a:rPr>
              <a:t>Overall </a:t>
            </a:r>
            <a:r>
              <a:rPr lang="en-US" b="1">
                <a:solidFill>
                  <a:schemeClr val="dk1"/>
                </a:solidFill>
              </a:rPr>
              <a:t>accuracy is 72%</a:t>
            </a:r>
            <a:endParaRPr b="1">
              <a:solidFill>
                <a:schemeClr val="dk1"/>
              </a:solidFill>
            </a:endParaRPr>
          </a:p>
          <a:p>
            <a:pPr marL="228600" lvl="0" indent="-203200" algn="l" rtl="0">
              <a:spcBef>
                <a:spcPts val="0"/>
              </a:spcBef>
              <a:spcAft>
                <a:spcPts val="0"/>
              </a:spcAft>
              <a:buClr>
                <a:schemeClr val="dk1"/>
              </a:buClr>
              <a:buSzPts val="1400"/>
              <a:buChar char="●"/>
            </a:pPr>
            <a:r>
              <a:rPr lang="en-US">
                <a:solidFill>
                  <a:schemeClr val="dk1"/>
                </a:solidFill>
              </a:rPr>
              <a:t>The model can detect videos have </a:t>
            </a:r>
            <a:r>
              <a:rPr lang="en-US" b="1">
                <a:solidFill>
                  <a:schemeClr val="dk1"/>
                </a:solidFill>
              </a:rPr>
              <a:t>‘</a:t>
            </a:r>
            <a:r>
              <a:rPr lang="en-US" b="1" err="1">
                <a:solidFill>
                  <a:schemeClr val="dk1"/>
                </a:solidFill>
              </a:rPr>
              <a:t>below_average</a:t>
            </a:r>
            <a:r>
              <a:rPr lang="en-US" b="1">
                <a:solidFill>
                  <a:schemeClr val="dk1"/>
                </a:solidFill>
              </a:rPr>
              <a:t>’</a:t>
            </a:r>
            <a:r>
              <a:rPr lang="en-US">
                <a:solidFill>
                  <a:schemeClr val="dk1"/>
                </a:solidFill>
              </a:rPr>
              <a:t> like count with 78% recall, 88% precision and 83% F1 score</a:t>
            </a:r>
            <a:endParaRPr>
              <a:solidFill>
                <a:schemeClr val="dk1"/>
              </a:solidFill>
            </a:endParaRPr>
          </a:p>
          <a:p>
            <a:pPr marL="228600" lvl="0" indent="-203200" algn="l" rtl="0">
              <a:spcBef>
                <a:spcPts val="0"/>
              </a:spcBef>
              <a:spcAft>
                <a:spcPts val="0"/>
              </a:spcAft>
              <a:buClr>
                <a:schemeClr val="dk1"/>
              </a:buClr>
              <a:buSzPts val="1400"/>
              <a:buChar char="●"/>
            </a:pPr>
            <a:r>
              <a:rPr lang="en-US">
                <a:solidFill>
                  <a:schemeClr val="dk1"/>
                </a:solidFill>
              </a:rPr>
              <a:t>The model can detect videos have </a:t>
            </a:r>
            <a:r>
              <a:rPr lang="en-US" b="1">
                <a:solidFill>
                  <a:schemeClr val="dk1"/>
                </a:solidFill>
              </a:rPr>
              <a:t>‘</a:t>
            </a:r>
            <a:r>
              <a:rPr lang="en-US" b="1" err="1">
                <a:solidFill>
                  <a:schemeClr val="dk1"/>
                </a:solidFill>
              </a:rPr>
              <a:t>above_average</a:t>
            </a:r>
            <a:r>
              <a:rPr lang="en-US" b="1">
                <a:solidFill>
                  <a:schemeClr val="dk1"/>
                </a:solidFill>
              </a:rPr>
              <a:t>’</a:t>
            </a:r>
            <a:r>
              <a:rPr lang="en-US">
                <a:solidFill>
                  <a:schemeClr val="dk1"/>
                </a:solidFill>
              </a:rPr>
              <a:t> like count with 29% recall, 17% precision and 21% F1 score</a:t>
            </a:r>
            <a:endParaRPr>
              <a:solidFill>
                <a:schemeClr val="dk1"/>
              </a:solidFill>
            </a:endParaRPr>
          </a:p>
        </p:txBody>
      </p:sp>
      <p:sp>
        <p:nvSpPr>
          <p:cNvPr id="310" name="Google Shape;310;p19"/>
          <p:cNvSpPr/>
          <p:nvPr/>
        </p:nvSpPr>
        <p:spPr>
          <a:xfrm>
            <a:off x="7557125" y="1724085"/>
            <a:ext cx="3928200" cy="28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1"/>
                </a:solidFill>
              </a:rPr>
              <a:t>View count prediction</a:t>
            </a:r>
            <a:endParaRPr b="1">
              <a:solidFill>
                <a:schemeClr val="dk1"/>
              </a:solidFill>
            </a:endParaRPr>
          </a:p>
        </p:txBody>
      </p:sp>
      <p:sp>
        <p:nvSpPr>
          <p:cNvPr id="311" name="Google Shape;311;p19"/>
          <p:cNvSpPr/>
          <p:nvPr/>
        </p:nvSpPr>
        <p:spPr>
          <a:xfrm>
            <a:off x="7557125" y="4524075"/>
            <a:ext cx="3928200" cy="1552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228600" lvl="0" indent="-203200" algn="l" rtl="0">
              <a:spcBef>
                <a:spcPts val="0"/>
              </a:spcBef>
              <a:spcAft>
                <a:spcPts val="0"/>
              </a:spcAft>
              <a:buClr>
                <a:schemeClr val="dk1"/>
              </a:buClr>
              <a:buSzPts val="1400"/>
              <a:buChar char="●"/>
            </a:pPr>
            <a:r>
              <a:rPr lang="en-US">
                <a:solidFill>
                  <a:schemeClr val="dk1"/>
                </a:solidFill>
              </a:rPr>
              <a:t>Overall accuracy is </a:t>
            </a:r>
            <a:r>
              <a:rPr lang="en-US" b="1">
                <a:solidFill>
                  <a:schemeClr val="dk1"/>
                </a:solidFill>
              </a:rPr>
              <a:t>85%</a:t>
            </a:r>
            <a:endParaRPr b="1">
              <a:solidFill>
                <a:schemeClr val="dk1"/>
              </a:solidFill>
            </a:endParaRPr>
          </a:p>
          <a:p>
            <a:pPr marL="228600" lvl="0" indent="-203200" algn="l" rtl="0">
              <a:spcBef>
                <a:spcPts val="0"/>
              </a:spcBef>
              <a:spcAft>
                <a:spcPts val="0"/>
              </a:spcAft>
              <a:buClr>
                <a:schemeClr val="dk1"/>
              </a:buClr>
              <a:buSzPts val="1400"/>
              <a:buChar char="●"/>
            </a:pPr>
            <a:r>
              <a:rPr lang="en-US">
                <a:solidFill>
                  <a:schemeClr val="dk1"/>
                </a:solidFill>
              </a:rPr>
              <a:t>The model can detect videos have </a:t>
            </a:r>
            <a:r>
              <a:rPr lang="en-US" b="1">
                <a:solidFill>
                  <a:schemeClr val="dk1"/>
                </a:solidFill>
              </a:rPr>
              <a:t>‘</a:t>
            </a:r>
            <a:r>
              <a:rPr lang="en-US" b="1" err="1">
                <a:solidFill>
                  <a:schemeClr val="dk1"/>
                </a:solidFill>
              </a:rPr>
              <a:t>below_average</a:t>
            </a:r>
            <a:r>
              <a:rPr lang="en-US" b="1">
                <a:solidFill>
                  <a:schemeClr val="dk1"/>
                </a:solidFill>
              </a:rPr>
              <a:t>’</a:t>
            </a:r>
            <a:r>
              <a:rPr lang="en-US">
                <a:solidFill>
                  <a:schemeClr val="dk1"/>
                </a:solidFill>
              </a:rPr>
              <a:t> like count with 98% recall, 87% precision and 92% F1 score</a:t>
            </a:r>
            <a:endParaRPr>
              <a:solidFill>
                <a:schemeClr val="dk1"/>
              </a:solidFill>
            </a:endParaRPr>
          </a:p>
          <a:p>
            <a:pPr marL="228600" lvl="0" indent="-203200" algn="l" rtl="0">
              <a:spcBef>
                <a:spcPts val="0"/>
              </a:spcBef>
              <a:spcAft>
                <a:spcPts val="0"/>
              </a:spcAft>
              <a:buClr>
                <a:schemeClr val="dk1"/>
              </a:buClr>
              <a:buSzPts val="1400"/>
              <a:buChar char="●"/>
            </a:pPr>
            <a:r>
              <a:rPr lang="en-US">
                <a:solidFill>
                  <a:schemeClr val="dk1"/>
                </a:solidFill>
              </a:rPr>
              <a:t>The model can detect videos have </a:t>
            </a:r>
            <a:r>
              <a:rPr lang="en-US" b="1">
                <a:solidFill>
                  <a:schemeClr val="dk1"/>
                </a:solidFill>
              </a:rPr>
              <a:t>‘</a:t>
            </a:r>
            <a:r>
              <a:rPr lang="en-US" b="1" err="1">
                <a:solidFill>
                  <a:schemeClr val="dk1"/>
                </a:solidFill>
              </a:rPr>
              <a:t>above_average</a:t>
            </a:r>
            <a:r>
              <a:rPr lang="en-US" b="1">
                <a:solidFill>
                  <a:schemeClr val="dk1"/>
                </a:solidFill>
              </a:rPr>
              <a:t>’</a:t>
            </a:r>
            <a:r>
              <a:rPr lang="en-US">
                <a:solidFill>
                  <a:schemeClr val="dk1"/>
                </a:solidFill>
              </a:rPr>
              <a:t> like count with 7% recall, 33% precision and 11% F1 score</a:t>
            </a:r>
            <a:endParaRPr>
              <a:solidFill>
                <a:schemeClr val="dk1"/>
              </a:solidFill>
            </a:endParaRPr>
          </a:p>
        </p:txBody>
      </p:sp>
      <p:pic>
        <p:nvPicPr>
          <p:cNvPr id="312" name="Google Shape;312;p19"/>
          <p:cNvPicPr preferRelativeResize="0"/>
          <p:nvPr/>
        </p:nvPicPr>
        <p:blipFill>
          <a:blip r:embed="rId5">
            <a:alphaModFix/>
          </a:blip>
          <a:stretch>
            <a:fillRect/>
          </a:stretch>
        </p:blipFill>
        <p:spPr>
          <a:xfrm>
            <a:off x="7557125" y="2084038"/>
            <a:ext cx="3928200" cy="23647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1000"/>
                                        <p:tgtEl>
                                          <p:spTgt spid="301"/>
                                        </p:tgtEl>
                                      </p:cBhvr>
                                    </p:animEffect>
                                    <p:anim calcmode="lin" valueType="num">
                                      <p:cBhvr>
                                        <p:cTn id="8" dur="1000" fill="hold"/>
                                        <p:tgtEl>
                                          <p:spTgt spid="301"/>
                                        </p:tgtEl>
                                        <p:attrNameLst>
                                          <p:attrName>ppt_x</p:attrName>
                                        </p:attrNameLst>
                                      </p:cBhvr>
                                      <p:tavLst>
                                        <p:tav tm="0">
                                          <p:val>
                                            <p:strVal val="#ppt_x"/>
                                          </p:val>
                                        </p:tav>
                                        <p:tav tm="100000">
                                          <p:val>
                                            <p:strVal val="#ppt_x"/>
                                          </p:val>
                                        </p:tav>
                                      </p:tavLst>
                                    </p:anim>
                                    <p:anim calcmode="lin" valueType="num">
                                      <p:cBhvr>
                                        <p:cTn id="9" dur="1000" fill="hold"/>
                                        <p:tgtEl>
                                          <p:spTgt spid="30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2"/>
                                        </p:tgtEl>
                                        <p:attrNameLst>
                                          <p:attrName>style.visibility</p:attrName>
                                        </p:attrNameLst>
                                      </p:cBhvr>
                                      <p:to>
                                        <p:strVal val="visible"/>
                                      </p:to>
                                    </p:set>
                                    <p:animEffect transition="in" filter="fade">
                                      <p:cBhvr>
                                        <p:cTn id="12" dur="1000"/>
                                        <p:tgtEl>
                                          <p:spTgt spid="302"/>
                                        </p:tgtEl>
                                      </p:cBhvr>
                                    </p:animEffect>
                                    <p:anim calcmode="lin" valueType="num">
                                      <p:cBhvr>
                                        <p:cTn id="13" dur="1000" fill="hold"/>
                                        <p:tgtEl>
                                          <p:spTgt spid="302"/>
                                        </p:tgtEl>
                                        <p:attrNameLst>
                                          <p:attrName>ppt_x</p:attrName>
                                        </p:attrNameLst>
                                      </p:cBhvr>
                                      <p:tavLst>
                                        <p:tav tm="0">
                                          <p:val>
                                            <p:strVal val="#ppt_x"/>
                                          </p:val>
                                        </p:tav>
                                        <p:tav tm="100000">
                                          <p:val>
                                            <p:strVal val="#ppt_x"/>
                                          </p:val>
                                        </p:tav>
                                      </p:tavLst>
                                    </p:anim>
                                    <p:anim calcmode="lin" valueType="num">
                                      <p:cBhvr>
                                        <p:cTn id="14" dur="1000" fill="hold"/>
                                        <p:tgtEl>
                                          <p:spTgt spid="30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304"/>
                                        </p:tgtEl>
                                        <p:attrNameLst>
                                          <p:attrName>style.visibility</p:attrName>
                                        </p:attrNameLst>
                                      </p:cBhvr>
                                      <p:to>
                                        <p:strVal val="visible"/>
                                      </p:to>
                                    </p:set>
                                    <p:animEffect transition="in" filter="circle(in)">
                                      <p:cBhvr>
                                        <p:cTn id="19" dur="2000"/>
                                        <p:tgtEl>
                                          <p:spTgt spid="304"/>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307"/>
                                        </p:tgtEl>
                                        <p:attrNameLst>
                                          <p:attrName>style.visibility</p:attrName>
                                        </p:attrNameLst>
                                      </p:cBhvr>
                                      <p:to>
                                        <p:strVal val="visible"/>
                                      </p:to>
                                    </p:set>
                                    <p:animEffect transition="in" filter="circle(in)">
                                      <p:cBhvr>
                                        <p:cTn id="22" dur="2000"/>
                                        <p:tgtEl>
                                          <p:spTgt spid="307"/>
                                        </p:tgtEl>
                                      </p:cBhvr>
                                    </p:animEffect>
                                  </p:childTnLst>
                                </p:cTn>
                              </p:par>
                              <p:par>
                                <p:cTn id="23" presetID="6" presetClass="entr" presetSubtype="16" fill="hold" nodeType="withEffect">
                                  <p:stCondLst>
                                    <p:cond delay="0"/>
                                  </p:stCondLst>
                                  <p:childTnLst>
                                    <p:set>
                                      <p:cBhvr>
                                        <p:cTn id="24" dur="1" fill="hold">
                                          <p:stCondLst>
                                            <p:cond delay="0"/>
                                          </p:stCondLst>
                                        </p:cTn>
                                        <p:tgtEl>
                                          <p:spTgt spid="306"/>
                                        </p:tgtEl>
                                        <p:attrNameLst>
                                          <p:attrName>style.visibility</p:attrName>
                                        </p:attrNameLst>
                                      </p:cBhvr>
                                      <p:to>
                                        <p:strVal val="visible"/>
                                      </p:to>
                                    </p:set>
                                    <p:animEffect transition="in" filter="circle(in)">
                                      <p:cBhvr>
                                        <p:cTn id="25" dur="2000"/>
                                        <p:tgtEl>
                                          <p:spTgt spid="306"/>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303"/>
                                        </p:tgtEl>
                                        <p:attrNameLst>
                                          <p:attrName>style.visibility</p:attrName>
                                        </p:attrNameLst>
                                      </p:cBhvr>
                                      <p:to>
                                        <p:strVal val="visible"/>
                                      </p:to>
                                    </p:set>
                                    <p:animEffect transition="in" filter="circle(in)">
                                      <p:cBhvr>
                                        <p:cTn id="28" dur="2000"/>
                                        <p:tgtEl>
                                          <p:spTgt spid="303"/>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308"/>
                                        </p:tgtEl>
                                        <p:attrNameLst>
                                          <p:attrName>style.visibility</p:attrName>
                                        </p:attrNameLst>
                                      </p:cBhvr>
                                      <p:to>
                                        <p:strVal val="visible"/>
                                      </p:to>
                                    </p:set>
                                    <p:animEffect transition="in" filter="circle(in)">
                                      <p:cBhvr>
                                        <p:cTn id="31" dur="2000"/>
                                        <p:tgtEl>
                                          <p:spTgt spid="308"/>
                                        </p:tgtEl>
                                      </p:cBhvr>
                                    </p:animEffect>
                                  </p:childTnLst>
                                </p:cTn>
                              </p:par>
                              <p:par>
                                <p:cTn id="32" presetID="6" presetClass="entr" presetSubtype="16" fill="hold" nodeType="withEffect">
                                  <p:stCondLst>
                                    <p:cond delay="0"/>
                                  </p:stCondLst>
                                  <p:childTnLst>
                                    <p:set>
                                      <p:cBhvr>
                                        <p:cTn id="33" dur="1" fill="hold">
                                          <p:stCondLst>
                                            <p:cond delay="0"/>
                                          </p:stCondLst>
                                        </p:cTn>
                                        <p:tgtEl>
                                          <p:spTgt spid="305"/>
                                        </p:tgtEl>
                                        <p:attrNameLst>
                                          <p:attrName>style.visibility</p:attrName>
                                        </p:attrNameLst>
                                      </p:cBhvr>
                                      <p:to>
                                        <p:strVal val="visible"/>
                                      </p:to>
                                    </p:set>
                                    <p:animEffect transition="in" filter="circle(in)">
                                      <p:cBhvr>
                                        <p:cTn id="34" dur="2000"/>
                                        <p:tgtEl>
                                          <p:spTgt spid="305"/>
                                        </p:tgtEl>
                                      </p:cBhvr>
                                    </p:animEffect>
                                  </p:childTnLst>
                                </p:cTn>
                              </p:par>
                            </p:childTnLst>
                          </p:cTn>
                        </p:par>
                      </p:childTnLst>
                    </p:cTn>
                  </p:par>
                  <p:par>
                    <p:cTn id="35" fill="hold">
                      <p:stCondLst>
                        <p:cond delay="indefinite"/>
                      </p:stCondLst>
                      <p:childTnLst>
                        <p:par>
                          <p:cTn id="36" fill="hold">
                            <p:stCondLst>
                              <p:cond delay="0"/>
                            </p:stCondLst>
                            <p:childTnLst>
                              <p:par>
                                <p:cTn id="37" presetID="26" presetClass="entr" presetSubtype="0" fill="hold" grpId="0" nodeType="clickEffect">
                                  <p:stCondLst>
                                    <p:cond delay="0"/>
                                  </p:stCondLst>
                                  <p:childTnLst>
                                    <p:set>
                                      <p:cBhvr>
                                        <p:cTn id="38" dur="1" fill="hold">
                                          <p:stCondLst>
                                            <p:cond delay="0"/>
                                          </p:stCondLst>
                                        </p:cTn>
                                        <p:tgtEl>
                                          <p:spTgt spid="310"/>
                                        </p:tgtEl>
                                        <p:attrNameLst>
                                          <p:attrName>style.visibility</p:attrName>
                                        </p:attrNameLst>
                                      </p:cBhvr>
                                      <p:to>
                                        <p:strVal val="visible"/>
                                      </p:to>
                                    </p:set>
                                    <p:animEffect transition="in" filter="wipe(down)">
                                      <p:cBhvr>
                                        <p:cTn id="39" dur="580">
                                          <p:stCondLst>
                                            <p:cond delay="0"/>
                                          </p:stCondLst>
                                        </p:cTn>
                                        <p:tgtEl>
                                          <p:spTgt spid="310"/>
                                        </p:tgtEl>
                                      </p:cBhvr>
                                    </p:animEffect>
                                    <p:anim calcmode="lin" valueType="num">
                                      <p:cBhvr>
                                        <p:cTn id="40" dur="1822" tmFilter="0,0; 0.14,0.36; 0.43,0.73; 0.71,0.91; 1.0,1.0">
                                          <p:stCondLst>
                                            <p:cond delay="0"/>
                                          </p:stCondLst>
                                        </p:cTn>
                                        <p:tgtEl>
                                          <p:spTgt spid="310"/>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10"/>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10"/>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10"/>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10"/>
                                        </p:tgtEl>
                                        <p:attrNameLst>
                                          <p:attrName>ppt_y</p:attrName>
                                        </p:attrNameLst>
                                      </p:cBhvr>
                                      <p:tavLst>
                                        <p:tav tm="0" fmla="#ppt_y-sin(pi*$)/81">
                                          <p:val>
                                            <p:fltVal val="0"/>
                                          </p:val>
                                        </p:tav>
                                        <p:tav tm="100000">
                                          <p:val>
                                            <p:fltVal val="1"/>
                                          </p:val>
                                        </p:tav>
                                      </p:tavLst>
                                    </p:anim>
                                    <p:animScale>
                                      <p:cBhvr>
                                        <p:cTn id="45" dur="26">
                                          <p:stCondLst>
                                            <p:cond delay="650"/>
                                          </p:stCondLst>
                                        </p:cTn>
                                        <p:tgtEl>
                                          <p:spTgt spid="310"/>
                                        </p:tgtEl>
                                      </p:cBhvr>
                                      <p:to x="100000" y="60000"/>
                                    </p:animScale>
                                    <p:animScale>
                                      <p:cBhvr>
                                        <p:cTn id="46" dur="166" decel="50000">
                                          <p:stCondLst>
                                            <p:cond delay="676"/>
                                          </p:stCondLst>
                                        </p:cTn>
                                        <p:tgtEl>
                                          <p:spTgt spid="310"/>
                                        </p:tgtEl>
                                      </p:cBhvr>
                                      <p:to x="100000" y="100000"/>
                                    </p:animScale>
                                    <p:animScale>
                                      <p:cBhvr>
                                        <p:cTn id="47" dur="26">
                                          <p:stCondLst>
                                            <p:cond delay="1312"/>
                                          </p:stCondLst>
                                        </p:cTn>
                                        <p:tgtEl>
                                          <p:spTgt spid="310"/>
                                        </p:tgtEl>
                                      </p:cBhvr>
                                      <p:to x="100000" y="80000"/>
                                    </p:animScale>
                                    <p:animScale>
                                      <p:cBhvr>
                                        <p:cTn id="48" dur="166" decel="50000">
                                          <p:stCondLst>
                                            <p:cond delay="1338"/>
                                          </p:stCondLst>
                                        </p:cTn>
                                        <p:tgtEl>
                                          <p:spTgt spid="310"/>
                                        </p:tgtEl>
                                      </p:cBhvr>
                                      <p:to x="100000" y="100000"/>
                                    </p:animScale>
                                    <p:animScale>
                                      <p:cBhvr>
                                        <p:cTn id="49" dur="26">
                                          <p:stCondLst>
                                            <p:cond delay="1642"/>
                                          </p:stCondLst>
                                        </p:cTn>
                                        <p:tgtEl>
                                          <p:spTgt spid="310"/>
                                        </p:tgtEl>
                                      </p:cBhvr>
                                      <p:to x="100000" y="90000"/>
                                    </p:animScale>
                                    <p:animScale>
                                      <p:cBhvr>
                                        <p:cTn id="50" dur="166" decel="50000">
                                          <p:stCondLst>
                                            <p:cond delay="1668"/>
                                          </p:stCondLst>
                                        </p:cTn>
                                        <p:tgtEl>
                                          <p:spTgt spid="310"/>
                                        </p:tgtEl>
                                      </p:cBhvr>
                                      <p:to x="100000" y="100000"/>
                                    </p:animScale>
                                    <p:animScale>
                                      <p:cBhvr>
                                        <p:cTn id="51" dur="26">
                                          <p:stCondLst>
                                            <p:cond delay="1808"/>
                                          </p:stCondLst>
                                        </p:cTn>
                                        <p:tgtEl>
                                          <p:spTgt spid="310"/>
                                        </p:tgtEl>
                                      </p:cBhvr>
                                      <p:to x="100000" y="95000"/>
                                    </p:animScale>
                                    <p:animScale>
                                      <p:cBhvr>
                                        <p:cTn id="52" dur="166" decel="50000">
                                          <p:stCondLst>
                                            <p:cond delay="1834"/>
                                          </p:stCondLst>
                                        </p:cTn>
                                        <p:tgtEl>
                                          <p:spTgt spid="310"/>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12"/>
                                        </p:tgtEl>
                                        <p:attrNameLst>
                                          <p:attrName>style.visibility</p:attrName>
                                        </p:attrNameLst>
                                      </p:cBhvr>
                                      <p:to>
                                        <p:strVal val="visible"/>
                                      </p:to>
                                    </p:set>
                                    <p:animEffect transition="in" filter="wipe(down)">
                                      <p:cBhvr>
                                        <p:cTn id="55" dur="580">
                                          <p:stCondLst>
                                            <p:cond delay="0"/>
                                          </p:stCondLst>
                                        </p:cTn>
                                        <p:tgtEl>
                                          <p:spTgt spid="312"/>
                                        </p:tgtEl>
                                      </p:cBhvr>
                                    </p:animEffect>
                                    <p:anim calcmode="lin" valueType="num">
                                      <p:cBhvr>
                                        <p:cTn id="56" dur="1822" tmFilter="0,0; 0.14,0.36; 0.43,0.73; 0.71,0.91; 1.0,1.0">
                                          <p:stCondLst>
                                            <p:cond delay="0"/>
                                          </p:stCondLst>
                                        </p:cTn>
                                        <p:tgtEl>
                                          <p:spTgt spid="312"/>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12"/>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12"/>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12"/>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12"/>
                                        </p:tgtEl>
                                        <p:attrNameLst>
                                          <p:attrName>ppt_y</p:attrName>
                                        </p:attrNameLst>
                                      </p:cBhvr>
                                      <p:tavLst>
                                        <p:tav tm="0" fmla="#ppt_y-sin(pi*$)/81">
                                          <p:val>
                                            <p:fltVal val="0"/>
                                          </p:val>
                                        </p:tav>
                                        <p:tav tm="100000">
                                          <p:val>
                                            <p:fltVal val="1"/>
                                          </p:val>
                                        </p:tav>
                                      </p:tavLst>
                                    </p:anim>
                                    <p:animScale>
                                      <p:cBhvr>
                                        <p:cTn id="61" dur="26">
                                          <p:stCondLst>
                                            <p:cond delay="650"/>
                                          </p:stCondLst>
                                        </p:cTn>
                                        <p:tgtEl>
                                          <p:spTgt spid="312"/>
                                        </p:tgtEl>
                                      </p:cBhvr>
                                      <p:to x="100000" y="60000"/>
                                    </p:animScale>
                                    <p:animScale>
                                      <p:cBhvr>
                                        <p:cTn id="62" dur="166" decel="50000">
                                          <p:stCondLst>
                                            <p:cond delay="676"/>
                                          </p:stCondLst>
                                        </p:cTn>
                                        <p:tgtEl>
                                          <p:spTgt spid="312"/>
                                        </p:tgtEl>
                                      </p:cBhvr>
                                      <p:to x="100000" y="100000"/>
                                    </p:animScale>
                                    <p:animScale>
                                      <p:cBhvr>
                                        <p:cTn id="63" dur="26">
                                          <p:stCondLst>
                                            <p:cond delay="1312"/>
                                          </p:stCondLst>
                                        </p:cTn>
                                        <p:tgtEl>
                                          <p:spTgt spid="312"/>
                                        </p:tgtEl>
                                      </p:cBhvr>
                                      <p:to x="100000" y="80000"/>
                                    </p:animScale>
                                    <p:animScale>
                                      <p:cBhvr>
                                        <p:cTn id="64" dur="166" decel="50000">
                                          <p:stCondLst>
                                            <p:cond delay="1338"/>
                                          </p:stCondLst>
                                        </p:cTn>
                                        <p:tgtEl>
                                          <p:spTgt spid="312"/>
                                        </p:tgtEl>
                                      </p:cBhvr>
                                      <p:to x="100000" y="100000"/>
                                    </p:animScale>
                                    <p:animScale>
                                      <p:cBhvr>
                                        <p:cTn id="65" dur="26">
                                          <p:stCondLst>
                                            <p:cond delay="1642"/>
                                          </p:stCondLst>
                                        </p:cTn>
                                        <p:tgtEl>
                                          <p:spTgt spid="312"/>
                                        </p:tgtEl>
                                      </p:cBhvr>
                                      <p:to x="100000" y="90000"/>
                                    </p:animScale>
                                    <p:animScale>
                                      <p:cBhvr>
                                        <p:cTn id="66" dur="166" decel="50000">
                                          <p:stCondLst>
                                            <p:cond delay="1668"/>
                                          </p:stCondLst>
                                        </p:cTn>
                                        <p:tgtEl>
                                          <p:spTgt spid="312"/>
                                        </p:tgtEl>
                                      </p:cBhvr>
                                      <p:to x="100000" y="100000"/>
                                    </p:animScale>
                                    <p:animScale>
                                      <p:cBhvr>
                                        <p:cTn id="67" dur="26">
                                          <p:stCondLst>
                                            <p:cond delay="1808"/>
                                          </p:stCondLst>
                                        </p:cTn>
                                        <p:tgtEl>
                                          <p:spTgt spid="312"/>
                                        </p:tgtEl>
                                      </p:cBhvr>
                                      <p:to x="100000" y="95000"/>
                                    </p:animScale>
                                    <p:animScale>
                                      <p:cBhvr>
                                        <p:cTn id="68" dur="166" decel="50000">
                                          <p:stCondLst>
                                            <p:cond delay="1834"/>
                                          </p:stCondLst>
                                        </p:cTn>
                                        <p:tgtEl>
                                          <p:spTgt spid="312"/>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311"/>
                                        </p:tgtEl>
                                        <p:attrNameLst>
                                          <p:attrName>style.visibility</p:attrName>
                                        </p:attrNameLst>
                                      </p:cBhvr>
                                      <p:to>
                                        <p:strVal val="visible"/>
                                      </p:to>
                                    </p:set>
                                    <p:animEffect transition="in" filter="wipe(down)">
                                      <p:cBhvr>
                                        <p:cTn id="71" dur="580">
                                          <p:stCondLst>
                                            <p:cond delay="0"/>
                                          </p:stCondLst>
                                        </p:cTn>
                                        <p:tgtEl>
                                          <p:spTgt spid="311"/>
                                        </p:tgtEl>
                                      </p:cBhvr>
                                    </p:animEffect>
                                    <p:anim calcmode="lin" valueType="num">
                                      <p:cBhvr>
                                        <p:cTn id="72" dur="1822" tmFilter="0,0; 0.14,0.36; 0.43,0.73; 0.71,0.91; 1.0,1.0">
                                          <p:stCondLst>
                                            <p:cond delay="0"/>
                                          </p:stCondLst>
                                        </p:cTn>
                                        <p:tgtEl>
                                          <p:spTgt spid="311"/>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311"/>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311"/>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311"/>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311"/>
                                        </p:tgtEl>
                                        <p:attrNameLst>
                                          <p:attrName>ppt_y</p:attrName>
                                        </p:attrNameLst>
                                      </p:cBhvr>
                                      <p:tavLst>
                                        <p:tav tm="0" fmla="#ppt_y-sin(pi*$)/81">
                                          <p:val>
                                            <p:fltVal val="0"/>
                                          </p:val>
                                        </p:tav>
                                        <p:tav tm="100000">
                                          <p:val>
                                            <p:fltVal val="1"/>
                                          </p:val>
                                        </p:tav>
                                      </p:tavLst>
                                    </p:anim>
                                    <p:animScale>
                                      <p:cBhvr>
                                        <p:cTn id="77" dur="26">
                                          <p:stCondLst>
                                            <p:cond delay="650"/>
                                          </p:stCondLst>
                                        </p:cTn>
                                        <p:tgtEl>
                                          <p:spTgt spid="311"/>
                                        </p:tgtEl>
                                      </p:cBhvr>
                                      <p:to x="100000" y="60000"/>
                                    </p:animScale>
                                    <p:animScale>
                                      <p:cBhvr>
                                        <p:cTn id="78" dur="166" decel="50000">
                                          <p:stCondLst>
                                            <p:cond delay="676"/>
                                          </p:stCondLst>
                                        </p:cTn>
                                        <p:tgtEl>
                                          <p:spTgt spid="311"/>
                                        </p:tgtEl>
                                      </p:cBhvr>
                                      <p:to x="100000" y="100000"/>
                                    </p:animScale>
                                    <p:animScale>
                                      <p:cBhvr>
                                        <p:cTn id="79" dur="26">
                                          <p:stCondLst>
                                            <p:cond delay="1312"/>
                                          </p:stCondLst>
                                        </p:cTn>
                                        <p:tgtEl>
                                          <p:spTgt spid="311"/>
                                        </p:tgtEl>
                                      </p:cBhvr>
                                      <p:to x="100000" y="80000"/>
                                    </p:animScale>
                                    <p:animScale>
                                      <p:cBhvr>
                                        <p:cTn id="80" dur="166" decel="50000">
                                          <p:stCondLst>
                                            <p:cond delay="1338"/>
                                          </p:stCondLst>
                                        </p:cTn>
                                        <p:tgtEl>
                                          <p:spTgt spid="311"/>
                                        </p:tgtEl>
                                      </p:cBhvr>
                                      <p:to x="100000" y="100000"/>
                                    </p:animScale>
                                    <p:animScale>
                                      <p:cBhvr>
                                        <p:cTn id="81" dur="26">
                                          <p:stCondLst>
                                            <p:cond delay="1642"/>
                                          </p:stCondLst>
                                        </p:cTn>
                                        <p:tgtEl>
                                          <p:spTgt spid="311"/>
                                        </p:tgtEl>
                                      </p:cBhvr>
                                      <p:to x="100000" y="90000"/>
                                    </p:animScale>
                                    <p:animScale>
                                      <p:cBhvr>
                                        <p:cTn id="82" dur="166" decel="50000">
                                          <p:stCondLst>
                                            <p:cond delay="1668"/>
                                          </p:stCondLst>
                                        </p:cTn>
                                        <p:tgtEl>
                                          <p:spTgt spid="311"/>
                                        </p:tgtEl>
                                      </p:cBhvr>
                                      <p:to x="100000" y="100000"/>
                                    </p:animScale>
                                    <p:animScale>
                                      <p:cBhvr>
                                        <p:cTn id="83" dur="26">
                                          <p:stCondLst>
                                            <p:cond delay="1808"/>
                                          </p:stCondLst>
                                        </p:cTn>
                                        <p:tgtEl>
                                          <p:spTgt spid="311"/>
                                        </p:tgtEl>
                                      </p:cBhvr>
                                      <p:to x="100000" y="95000"/>
                                    </p:animScale>
                                    <p:animScale>
                                      <p:cBhvr>
                                        <p:cTn id="84" dur="166" decel="50000">
                                          <p:stCondLst>
                                            <p:cond delay="1834"/>
                                          </p:stCondLst>
                                        </p:cTn>
                                        <p:tgtEl>
                                          <p:spTgt spid="3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animBg="1"/>
      <p:bldP spid="302" grpId="0" animBg="1"/>
      <p:bldP spid="303" grpId="0" animBg="1"/>
      <p:bldP spid="304" grpId="0"/>
      <p:bldP spid="307" grpId="0"/>
      <p:bldP spid="308" grpId="0" animBg="1"/>
      <p:bldP spid="310" grpId="0"/>
      <p:bldP spid="3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0"/>
          <p:cNvSpPr txBox="1">
            <a:spLocks noGrp="1"/>
          </p:cNvSpPr>
          <p:nvPr>
            <p:ph type="title"/>
          </p:nvPr>
        </p:nvSpPr>
        <p:spPr>
          <a:xfrm>
            <a:off x="279400" y="363538"/>
            <a:ext cx="10875963" cy="701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3200"/>
              <a:buFont typeface="Meiryo"/>
              <a:buNone/>
            </a:pPr>
            <a:r>
              <a:rPr lang="en-US" sz="2800"/>
              <a:t>Subjective analysis of the prediction</a:t>
            </a:r>
            <a:br>
              <a:rPr lang="en-US" sz="2800"/>
            </a:br>
            <a:r>
              <a:rPr lang="en-US" sz="2400" i="1"/>
              <a:t>(“high like count video” by the prediction model)</a:t>
            </a:r>
            <a:endParaRPr sz="2800" i="1"/>
          </a:p>
        </p:txBody>
      </p:sp>
      <p:pic>
        <p:nvPicPr>
          <p:cNvPr id="320" name="Google Shape;320;p20" descr="Graphical user interface, text&#10;&#10;Description automatically generated"/>
          <p:cNvPicPr preferRelativeResize="0"/>
          <p:nvPr/>
        </p:nvPicPr>
        <p:blipFill rotWithShape="1">
          <a:blip r:embed="rId3">
            <a:alphaModFix/>
          </a:blip>
          <a:srcRect/>
          <a:stretch/>
        </p:blipFill>
        <p:spPr>
          <a:xfrm>
            <a:off x="11099800" y="115888"/>
            <a:ext cx="914400" cy="428625"/>
          </a:xfrm>
          <a:prstGeom prst="rect">
            <a:avLst/>
          </a:prstGeom>
          <a:noFill/>
          <a:ln>
            <a:noFill/>
          </a:ln>
        </p:spPr>
      </p:pic>
      <p:pic>
        <p:nvPicPr>
          <p:cNvPr id="321" name="Google Shape;321;p20"/>
          <p:cNvPicPr preferRelativeResize="0"/>
          <p:nvPr/>
        </p:nvPicPr>
        <p:blipFill>
          <a:blip r:embed="rId4">
            <a:alphaModFix/>
          </a:blip>
          <a:stretch>
            <a:fillRect/>
          </a:stretch>
        </p:blipFill>
        <p:spPr>
          <a:xfrm>
            <a:off x="53150" y="1311940"/>
            <a:ext cx="3506650" cy="1972475"/>
          </a:xfrm>
          <a:prstGeom prst="rect">
            <a:avLst/>
          </a:prstGeom>
          <a:noFill/>
          <a:ln>
            <a:noFill/>
          </a:ln>
        </p:spPr>
      </p:pic>
      <p:pic>
        <p:nvPicPr>
          <p:cNvPr id="322" name="Google Shape;322;p20"/>
          <p:cNvPicPr preferRelativeResize="0"/>
          <p:nvPr/>
        </p:nvPicPr>
        <p:blipFill>
          <a:blip r:embed="rId5">
            <a:alphaModFix/>
          </a:blip>
          <a:stretch>
            <a:fillRect/>
          </a:stretch>
        </p:blipFill>
        <p:spPr>
          <a:xfrm>
            <a:off x="4036300" y="1311934"/>
            <a:ext cx="3506650" cy="1972485"/>
          </a:xfrm>
          <a:prstGeom prst="rect">
            <a:avLst/>
          </a:prstGeom>
          <a:noFill/>
          <a:ln>
            <a:noFill/>
          </a:ln>
        </p:spPr>
      </p:pic>
      <p:pic>
        <p:nvPicPr>
          <p:cNvPr id="323" name="Google Shape;323;p20"/>
          <p:cNvPicPr preferRelativeResize="0"/>
          <p:nvPr/>
        </p:nvPicPr>
        <p:blipFill>
          <a:blip r:embed="rId6">
            <a:alphaModFix/>
          </a:blip>
          <a:stretch>
            <a:fillRect/>
          </a:stretch>
        </p:blipFill>
        <p:spPr>
          <a:xfrm>
            <a:off x="53150" y="3817815"/>
            <a:ext cx="3506650" cy="1972494"/>
          </a:xfrm>
          <a:prstGeom prst="rect">
            <a:avLst/>
          </a:prstGeom>
          <a:noFill/>
          <a:ln>
            <a:noFill/>
          </a:ln>
        </p:spPr>
      </p:pic>
      <p:pic>
        <p:nvPicPr>
          <p:cNvPr id="324" name="Google Shape;324;p20"/>
          <p:cNvPicPr preferRelativeResize="0"/>
          <p:nvPr/>
        </p:nvPicPr>
        <p:blipFill>
          <a:blip r:embed="rId7">
            <a:alphaModFix/>
          </a:blip>
          <a:stretch>
            <a:fillRect/>
          </a:stretch>
        </p:blipFill>
        <p:spPr>
          <a:xfrm>
            <a:off x="4493500" y="3792263"/>
            <a:ext cx="2629987" cy="1972500"/>
          </a:xfrm>
          <a:prstGeom prst="rect">
            <a:avLst/>
          </a:prstGeom>
          <a:noFill/>
          <a:ln>
            <a:noFill/>
          </a:ln>
        </p:spPr>
      </p:pic>
      <p:sp>
        <p:nvSpPr>
          <p:cNvPr id="325" name="Google Shape;325;p20"/>
          <p:cNvSpPr/>
          <p:nvPr/>
        </p:nvSpPr>
        <p:spPr>
          <a:xfrm>
            <a:off x="53150" y="3309740"/>
            <a:ext cx="3506700" cy="4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Prediction: </a:t>
            </a:r>
            <a:r>
              <a:rPr lang="en-US" b="1">
                <a:solidFill>
                  <a:srgbClr val="0000FF"/>
                </a:solidFill>
              </a:rPr>
              <a:t>Above average</a:t>
            </a:r>
            <a:br>
              <a:rPr lang="en-US">
                <a:solidFill>
                  <a:schemeClr val="dk1"/>
                </a:solidFill>
              </a:rPr>
            </a:br>
            <a:r>
              <a:rPr lang="en-US">
                <a:solidFill>
                  <a:schemeClr val="dk1"/>
                </a:solidFill>
              </a:rPr>
              <a:t>Actual: </a:t>
            </a:r>
            <a:r>
              <a:rPr lang="en-US" b="1">
                <a:solidFill>
                  <a:srgbClr val="0000FF"/>
                </a:solidFill>
              </a:rPr>
              <a:t>Above average</a:t>
            </a:r>
            <a:endParaRPr b="1">
              <a:solidFill>
                <a:srgbClr val="0000FF"/>
              </a:solidFill>
            </a:endParaRPr>
          </a:p>
        </p:txBody>
      </p:sp>
      <p:sp>
        <p:nvSpPr>
          <p:cNvPr id="326" name="Google Shape;326;p20"/>
          <p:cNvSpPr/>
          <p:nvPr/>
        </p:nvSpPr>
        <p:spPr>
          <a:xfrm>
            <a:off x="53150" y="5844131"/>
            <a:ext cx="3506700" cy="4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Prediction: </a:t>
            </a:r>
            <a:r>
              <a:rPr lang="en-US" b="1">
                <a:solidFill>
                  <a:srgbClr val="0000FF"/>
                </a:solidFill>
              </a:rPr>
              <a:t>Above average</a:t>
            </a:r>
            <a:br>
              <a:rPr lang="en-US">
                <a:solidFill>
                  <a:schemeClr val="dk1"/>
                </a:solidFill>
              </a:rPr>
            </a:br>
            <a:r>
              <a:rPr lang="en-US">
                <a:solidFill>
                  <a:schemeClr val="dk1"/>
                </a:solidFill>
              </a:rPr>
              <a:t>Actual: </a:t>
            </a:r>
            <a:r>
              <a:rPr lang="en-US" b="1">
                <a:solidFill>
                  <a:srgbClr val="0000FF"/>
                </a:solidFill>
              </a:rPr>
              <a:t>Above average</a:t>
            </a:r>
            <a:endParaRPr b="1">
              <a:solidFill>
                <a:srgbClr val="0000FF"/>
              </a:solidFill>
            </a:endParaRPr>
          </a:p>
        </p:txBody>
      </p:sp>
      <p:sp>
        <p:nvSpPr>
          <p:cNvPr id="327" name="Google Shape;327;p20"/>
          <p:cNvSpPr/>
          <p:nvPr/>
        </p:nvSpPr>
        <p:spPr>
          <a:xfrm>
            <a:off x="4036275" y="5844131"/>
            <a:ext cx="3506700" cy="4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Prediction: </a:t>
            </a:r>
            <a:r>
              <a:rPr lang="en-US" b="1">
                <a:solidFill>
                  <a:srgbClr val="0000FF"/>
                </a:solidFill>
              </a:rPr>
              <a:t>Above average</a:t>
            </a:r>
            <a:br>
              <a:rPr lang="en-US">
                <a:solidFill>
                  <a:schemeClr val="dk1"/>
                </a:solidFill>
              </a:rPr>
            </a:br>
            <a:r>
              <a:rPr lang="en-US">
                <a:solidFill>
                  <a:schemeClr val="dk1"/>
                </a:solidFill>
              </a:rPr>
              <a:t>Actual: </a:t>
            </a:r>
            <a:r>
              <a:rPr lang="en-US" b="1">
                <a:solidFill>
                  <a:srgbClr val="0000FF"/>
                </a:solidFill>
              </a:rPr>
              <a:t>Above average</a:t>
            </a:r>
            <a:endParaRPr b="1">
              <a:solidFill>
                <a:srgbClr val="0000FF"/>
              </a:solidFill>
            </a:endParaRPr>
          </a:p>
        </p:txBody>
      </p:sp>
      <p:sp>
        <p:nvSpPr>
          <p:cNvPr id="328" name="Google Shape;328;p20"/>
          <p:cNvSpPr/>
          <p:nvPr/>
        </p:nvSpPr>
        <p:spPr>
          <a:xfrm>
            <a:off x="4036275" y="3323981"/>
            <a:ext cx="3506700" cy="4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Prediction: </a:t>
            </a:r>
            <a:r>
              <a:rPr lang="en-US" b="1">
                <a:solidFill>
                  <a:srgbClr val="0000FF"/>
                </a:solidFill>
              </a:rPr>
              <a:t>Above average</a:t>
            </a:r>
            <a:br>
              <a:rPr lang="en-US">
                <a:solidFill>
                  <a:schemeClr val="dk1"/>
                </a:solidFill>
              </a:rPr>
            </a:br>
            <a:r>
              <a:rPr lang="en-US">
                <a:solidFill>
                  <a:schemeClr val="dk1"/>
                </a:solidFill>
              </a:rPr>
              <a:t>Actual: </a:t>
            </a:r>
            <a:r>
              <a:rPr lang="en-US" b="1">
                <a:solidFill>
                  <a:srgbClr val="0000FF"/>
                </a:solidFill>
              </a:rPr>
              <a:t>Above average</a:t>
            </a:r>
            <a:endParaRPr b="1">
              <a:solidFill>
                <a:srgbClr val="0000FF"/>
              </a:solidFill>
            </a:endParaRPr>
          </a:p>
        </p:txBody>
      </p:sp>
      <p:pic>
        <p:nvPicPr>
          <p:cNvPr id="329" name="Google Shape;329;p20"/>
          <p:cNvPicPr preferRelativeResize="0"/>
          <p:nvPr/>
        </p:nvPicPr>
        <p:blipFill>
          <a:blip r:embed="rId8">
            <a:alphaModFix/>
          </a:blip>
          <a:stretch>
            <a:fillRect/>
          </a:stretch>
        </p:blipFill>
        <p:spPr>
          <a:xfrm>
            <a:off x="8099390" y="1397516"/>
            <a:ext cx="3506650" cy="1972489"/>
          </a:xfrm>
          <a:prstGeom prst="rect">
            <a:avLst/>
          </a:prstGeom>
          <a:noFill/>
          <a:ln>
            <a:noFill/>
          </a:ln>
        </p:spPr>
      </p:pic>
      <p:pic>
        <p:nvPicPr>
          <p:cNvPr id="331" name="Google Shape;331;p20"/>
          <p:cNvPicPr preferRelativeResize="0"/>
          <p:nvPr/>
        </p:nvPicPr>
        <p:blipFill>
          <a:blip r:embed="rId9">
            <a:alphaModFix/>
          </a:blip>
          <a:stretch>
            <a:fillRect/>
          </a:stretch>
        </p:blipFill>
        <p:spPr>
          <a:xfrm>
            <a:off x="8476600" y="3779427"/>
            <a:ext cx="2629975" cy="1972486"/>
          </a:xfrm>
          <a:prstGeom prst="rect">
            <a:avLst/>
          </a:prstGeom>
          <a:noFill/>
          <a:ln>
            <a:noFill/>
          </a:ln>
        </p:spPr>
      </p:pic>
      <p:sp>
        <p:nvSpPr>
          <p:cNvPr id="3" name="Google Shape;330;p20">
            <a:extLst>
              <a:ext uri="{FF2B5EF4-FFF2-40B4-BE49-F238E27FC236}">
                <a16:creationId xmlns:a16="http://schemas.microsoft.com/office/drawing/2014/main" id="{35BC0A02-AF6A-DF02-91F7-B2F6F0F0FCD4}"/>
              </a:ext>
            </a:extLst>
          </p:cNvPr>
          <p:cNvSpPr/>
          <p:nvPr/>
        </p:nvSpPr>
        <p:spPr>
          <a:xfrm>
            <a:off x="8050300" y="3335393"/>
            <a:ext cx="3506700" cy="4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Prediction: </a:t>
            </a:r>
            <a:r>
              <a:rPr lang="en-US" b="1">
                <a:solidFill>
                  <a:srgbClr val="FF0000"/>
                </a:solidFill>
              </a:rPr>
              <a:t>Below average</a:t>
            </a:r>
            <a:br>
              <a:rPr lang="en-US">
                <a:solidFill>
                  <a:schemeClr val="dk1"/>
                </a:solidFill>
              </a:rPr>
            </a:br>
            <a:r>
              <a:rPr lang="en-US">
                <a:solidFill>
                  <a:schemeClr val="dk1"/>
                </a:solidFill>
              </a:rPr>
              <a:t>Actual: </a:t>
            </a:r>
            <a:r>
              <a:rPr lang="en-US" b="1">
                <a:solidFill>
                  <a:srgbClr val="0000FF"/>
                </a:solidFill>
              </a:rPr>
              <a:t>Above average</a:t>
            </a:r>
            <a:endParaRPr b="1">
              <a:solidFill>
                <a:srgbClr val="FF0000"/>
              </a:solidFill>
            </a:endParaRPr>
          </a:p>
        </p:txBody>
      </p:sp>
      <p:sp>
        <p:nvSpPr>
          <p:cNvPr id="5" name="Google Shape;332;p20">
            <a:extLst>
              <a:ext uri="{FF2B5EF4-FFF2-40B4-BE49-F238E27FC236}">
                <a16:creationId xmlns:a16="http://schemas.microsoft.com/office/drawing/2014/main" id="{4C883765-0F60-5367-2C1F-E5B91C531FDB}"/>
              </a:ext>
            </a:extLst>
          </p:cNvPr>
          <p:cNvSpPr/>
          <p:nvPr/>
        </p:nvSpPr>
        <p:spPr>
          <a:xfrm>
            <a:off x="7949215" y="5819898"/>
            <a:ext cx="3506700" cy="4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Prediction: </a:t>
            </a:r>
            <a:r>
              <a:rPr lang="en-US" b="1">
                <a:solidFill>
                  <a:srgbClr val="FF0000"/>
                </a:solidFill>
              </a:rPr>
              <a:t>Below average</a:t>
            </a:r>
            <a:br>
              <a:rPr lang="en-US">
                <a:solidFill>
                  <a:schemeClr val="dk1"/>
                </a:solidFill>
              </a:rPr>
            </a:br>
            <a:r>
              <a:rPr lang="en-US">
                <a:solidFill>
                  <a:schemeClr val="dk1"/>
                </a:solidFill>
              </a:rPr>
              <a:t>Actual: </a:t>
            </a:r>
            <a:r>
              <a:rPr lang="en-US" b="1">
                <a:solidFill>
                  <a:srgbClr val="0000FF"/>
                </a:solidFill>
              </a:rPr>
              <a:t>Above average</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21"/>
                                        </p:tgtEl>
                                        <p:attrNameLst>
                                          <p:attrName>style.visibility</p:attrName>
                                        </p:attrNameLst>
                                      </p:cBhvr>
                                      <p:to>
                                        <p:strVal val="visible"/>
                                      </p:to>
                                    </p:set>
                                    <p:animEffect transition="in" filter="wheel(1)">
                                      <p:cBhvr>
                                        <p:cTn id="7" dur="2000"/>
                                        <p:tgtEl>
                                          <p:spTgt spid="321"/>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25"/>
                                        </p:tgtEl>
                                        <p:attrNameLst>
                                          <p:attrName>style.visibility</p:attrName>
                                        </p:attrNameLst>
                                      </p:cBhvr>
                                      <p:to>
                                        <p:strVal val="visible"/>
                                      </p:to>
                                    </p:set>
                                    <p:animEffect transition="in" filter="wheel(1)">
                                      <p:cBhvr>
                                        <p:cTn id="10" dur="2000"/>
                                        <p:tgtEl>
                                          <p:spTgt spid="325"/>
                                        </p:tgtEl>
                                      </p:cBhvr>
                                    </p:animEffect>
                                  </p:childTnLst>
                                </p:cTn>
                              </p:par>
                              <p:par>
                                <p:cTn id="11" presetID="21" presetClass="entr" presetSubtype="1" fill="hold" nodeType="withEffect">
                                  <p:stCondLst>
                                    <p:cond delay="0"/>
                                  </p:stCondLst>
                                  <p:childTnLst>
                                    <p:set>
                                      <p:cBhvr>
                                        <p:cTn id="12" dur="1" fill="hold">
                                          <p:stCondLst>
                                            <p:cond delay="0"/>
                                          </p:stCondLst>
                                        </p:cTn>
                                        <p:tgtEl>
                                          <p:spTgt spid="323"/>
                                        </p:tgtEl>
                                        <p:attrNameLst>
                                          <p:attrName>style.visibility</p:attrName>
                                        </p:attrNameLst>
                                      </p:cBhvr>
                                      <p:to>
                                        <p:strVal val="visible"/>
                                      </p:to>
                                    </p:set>
                                    <p:animEffect transition="in" filter="wheel(1)">
                                      <p:cBhvr>
                                        <p:cTn id="13" dur="2000"/>
                                        <p:tgtEl>
                                          <p:spTgt spid="323"/>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326"/>
                                        </p:tgtEl>
                                        <p:attrNameLst>
                                          <p:attrName>style.visibility</p:attrName>
                                        </p:attrNameLst>
                                      </p:cBhvr>
                                      <p:to>
                                        <p:strVal val="visible"/>
                                      </p:to>
                                    </p:set>
                                    <p:animEffect transition="in" filter="wheel(1)">
                                      <p:cBhvr>
                                        <p:cTn id="16" dur="2000"/>
                                        <p:tgtEl>
                                          <p:spTgt spid="326"/>
                                        </p:tgtEl>
                                      </p:cBhvr>
                                    </p:animEffect>
                                  </p:childTnLst>
                                </p:cTn>
                              </p:par>
                              <p:par>
                                <p:cTn id="17" presetID="21" presetClass="entr" presetSubtype="1" fill="hold" nodeType="withEffect">
                                  <p:stCondLst>
                                    <p:cond delay="0"/>
                                  </p:stCondLst>
                                  <p:childTnLst>
                                    <p:set>
                                      <p:cBhvr>
                                        <p:cTn id="18" dur="1" fill="hold">
                                          <p:stCondLst>
                                            <p:cond delay="0"/>
                                          </p:stCondLst>
                                        </p:cTn>
                                        <p:tgtEl>
                                          <p:spTgt spid="322"/>
                                        </p:tgtEl>
                                        <p:attrNameLst>
                                          <p:attrName>style.visibility</p:attrName>
                                        </p:attrNameLst>
                                      </p:cBhvr>
                                      <p:to>
                                        <p:strVal val="visible"/>
                                      </p:to>
                                    </p:set>
                                    <p:animEffect transition="in" filter="wheel(1)">
                                      <p:cBhvr>
                                        <p:cTn id="19" dur="2000"/>
                                        <p:tgtEl>
                                          <p:spTgt spid="322"/>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328"/>
                                        </p:tgtEl>
                                        <p:attrNameLst>
                                          <p:attrName>style.visibility</p:attrName>
                                        </p:attrNameLst>
                                      </p:cBhvr>
                                      <p:to>
                                        <p:strVal val="visible"/>
                                      </p:to>
                                    </p:set>
                                    <p:animEffect transition="in" filter="wheel(1)">
                                      <p:cBhvr>
                                        <p:cTn id="22" dur="2000"/>
                                        <p:tgtEl>
                                          <p:spTgt spid="328"/>
                                        </p:tgtEl>
                                      </p:cBhvr>
                                    </p:animEffect>
                                  </p:childTnLst>
                                </p:cTn>
                              </p:par>
                              <p:par>
                                <p:cTn id="23" presetID="21" presetClass="entr" presetSubtype="1" fill="hold" nodeType="withEffect">
                                  <p:stCondLst>
                                    <p:cond delay="0"/>
                                  </p:stCondLst>
                                  <p:childTnLst>
                                    <p:set>
                                      <p:cBhvr>
                                        <p:cTn id="24" dur="1" fill="hold">
                                          <p:stCondLst>
                                            <p:cond delay="0"/>
                                          </p:stCondLst>
                                        </p:cTn>
                                        <p:tgtEl>
                                          <p:spTgt spid="324"/>
                                        </p:tgtEl>
                                        <p:attrNameLst>
                                          <p:attrName>style.visibility</p:attrName>
                                        </p:attrNameLst>
                                      </p:cBhvr>
                                      <p:to>
                                        <p:strVal val="visible"/>
                                      </p:to>
                                    </p:set>
                                    <p:animEffect transition="in" filter="wheel(1)">
                                      <p:cBhvr>
                                        <p:cTn id="25" dur="2000"/>
                                        <p:tgtEl>
                                          <p:spTgt spid="324"/>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327"/>
                                        </p:tgtEl>
                                        <p:attrNameLst>
                                          <p:attrName>style.visibility</p:attrName>
                                        </p:attrNameLst>
                                      </p:cBhvr>
                                      <p:to>
                                        <p:strVal val="visible"/>
                                      </p:to>
                                    </p:set>
                                    <p:animEffect transition="in" filter="wheel(1)">
                                      <p:cBhvr>
                                        <p:cTn id="28" dur="2000"/>
                                        <p:tgtEl>
                                          <p:spTgt spid="32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29"/>
                                        </p:tgtEl>
                                        <p:attrNameLst>
                                          <p:attrName>style.visibility</p:attrName>
                                        </p:attrNameLst>
                                      </p:cBhvr>
                                      <p:to>
                                        <p:strVal val="visible"/>
                                      </p:to>
                                    </p:set>
                                    <p:anim calcmode="lin" valueType="num">
                                      <p:cBhvr additive="base">
                                        <p:cTn id="33" dur="500" fill="hold"/>
                                        <p:tgtEl>
                                          <p:spTgt spid="329"/>
                                        </p:tgtEl>
                                        <p:attrNameLst>
                                          <p:attrName>ppt_x</p:attrName>
                                        </p:attrNameLst>
                                      </p:cBhvr>
                                      <p:tavLst>
                                        <p:tav tm="0">
                                          <p:val>
                                            <p:strVal val="#ppt_x"/>
                                          </p:val>
                                        </p:tav>
                                        <p:tav tm="100000">
                                          <p:val>
                                            <p:strVal val="#ppt_x"/>
                                          </p:val>
                                        </p:tav>
                                      </p:tavLst>
                                    </p:anim>
                                    <p:anim calcmode="lin" valueType="num">
                                      <p:cBhvr additive="base">
                                        <p:cTn id="34" dur="500" fill="hold"/>
                                        <p:tgtEl>
                                          <p:spTgt spid="3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31"/>
                                        </p:tgtEl>
                                        <p:attrNameLst>
                                          <p:attrName>style.visibility</p:attrName>
                                        </p:attrNameLst>
                                      </p:cBhvr>
                                      <p:to>
                                        <p:strVal val="visible"/>
                                      </p:to>
                                    </p:set>
                                    <p:anim calcmode="lin" valueType="num">
                                      <p:cBhvr additive="base">
                                        <p:cTn id="41" dur="500" fill="hold"/>
                                        <p:tgtEl>
                                          <p:spTgt spid="331"/>
                                        </p:tgtEl>
                                        <p:attrNameLst>
                                          <p:attrName>ppt_x</p:attrName>
                                        </p:attrNameLst>
                                      </p:cBhvr>
                                      <p:tavLst>
                                        <p:tav tm="0">
                                          <p:val>
                                            <p:strVal val="#ppt_x"/>
                                          </p:val>
                                        </p:tav>
                                        <p:tav tm="100000">
                                          <p:val>
                                            <p:strVal val="#ppt_x"/>
                                          </p:val>
                                        </p:tav>
                                      </p:tavLst>
                                    </p:anim>
                                    <p:anim calcmode="lin" valueType="num">
                                      <p:cBhvr additive="base">
                                        <p:cTn id="42" dur="500" fill="hold"/>
                                        <p:tgtEl>
                                          <p:spTgt spid="33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ppt_x"/>
                                          </p:val>
                                        </p:tav>
                                        <p:tav tm="100000">
                                          <p:val>
                                            <p:strVal val="#ppt_x"/>
                                          </p:val>
                                        </p:tav>
                                      </p:tavLst>
                                    </p:anim>
                                    <p:anim calcmode="lin" valueType="num">
                                      <p:cBhvr additive="base">
                                        <p:cTn id="4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326" grpId="0"/>
      <p:bldP spid="327" grpId="0"/>
      <p:bldP spid="328" grpId="0"/>
      <p:bldP spid="3"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1"/>
          <p:cNvSpPr txBox="1">
            <a:spLocks noGrp="1"/>
          </p:cNvSpPr>
          <p:nvPr>
            <p:ph type="title"/>
          </p:nvPr>
        </p:nvSpPr>
        <p:spPr>
          <a:xfrm>
            <a:off x="1096963" y="287338"/>
            <a:ext cx="10058400" cy="701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3200"/>
              <a:buFont typeface="Meiryo"/>
              <a:buNone/>
            </a:pPr>
            <a:r>
              <a:rPr lang="en-US"/>
              <a:t>Future Enhancements</a:t>
            </a:r>
            <a:endParaRPr/>
          </a:p>
        </p:txBody>
      </p:sp>
      <p:pic>
        <p:nvPicPr>
          <p:cNvPr id="319" name="Google Shape;319;p21" descr="Graphical user interface, text&#10;&#10;Description automatically generated"/>
          <p:cNvPicPr preferRelativeResize="0"/>
          <p:nvPr/>
        </p:nvPicPr>
        <p:blipFill rotWithShape="1">
          <a:blip r:embed="rId3">
            <a:alphaModFix/>
          </a:blip>
          <a:srcRect/>
          <a:stretch/>
        </p:blipFill>
        <p:spPr>
          <a:xfrm>
            <a:off x="11099800" y="115888"/>
            <a:ext cx="914400" cy="428625"/>
          </a:xfrm>
          <a:prstGeom prst="rect">
            <a:avLst/>
          </a:prstGeom>
          <a:noFill/>
          <a:ln>
            <a:noFill/>
          </a:ln>
        </p:spPr>
      </p:pic>
      <p:sp>
        <p:nvSpPr>
          <p:cNvPr id="320" name="Google Shape;320;p21"/>
          <p:cNvSpPr/>
          <p:nvPr/>
        </p:nvSpPr>
        <p:spPr>
          <a:xfrm>
            <a:off x="1377600" y="1160488"/>
            <a:ext cx="9436800" cy="462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rtl="0">
              <a:spcBef>
                <a:spcPts val="0"/>
              </a:spcBef>
              <a:spcAft>
                <a:spcPts val="0"/>
              </a:spcAft>
            </a:pPr>
            <a:r>
              <a:rPr lang="en-US" sz="2000">
                <a:ln w="0"/>
                <a:solidFill>
                  <a:schemeClr val="tx1"/>
                </a:solidFill>
                <a:effectLst>
                  <a:outerShdw blurRad="38100" dist="19050" dir="2700000" algn="tl" rotWithShape="0">
                    <a:schemeClr val="dk1">
                      <a:alpha val="40000"/>
                    </a:schemeClr>
                  </a:outerShdw>
                </a:effectLst>
              </a:rPr>
              <a:t> </a:t>
            </a:r>
            <a:endParaRPr sz="2000">
              <a:ln w="0"/>
              <a:solidFill>
                <a:schemeClr val="tx1"/>
              </a:solidFill>
              <a:effectLst>
                <a:outerShdw blurRad="38100" dist="19050" dir="2700000" algn="tl" rotWithShape="0">
                  <a:schemeClr val="dk1">
                    <a:alpha val="40000"/>
                  </a:schemeClr>
                </a:outerShdw>
              </a:effectLst>
            </a:endParaRPr>
          </a:p>
        </p:txBody>
      </p:sp>
      <p:sp>
        <p:nvSpPr>
          <p:cNvPr id="4" name="Google Shape;175;p16">
            <a:extLst>
              <a:ext uri="{FF2B5EF4-FFF2-40B4-BE49-F238E27FC236}">
                <a16:creationId xmlns:a16="http://schemas.microsoft.com/office/drawing/2014/main" id="{CF63C938-8C1A-92FC-9EDD-46D32B5C834B}"/>
              </a:ext>
            </a:extLst>
          </p:cNvPr>
          <p:cNvSpPr txBox="1">
            <a:spLocks/>
          </p:cNvSpPr>
          <p:nvPr/>
        </p:nvSpPr>
        <p:spPr>
          <a:xfrm>
            <a:off x="1302714" y="1176491"/>
            <a:ext cx="5277562" cy="391788"/>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F3F3F"/>
              </a:buClr>
              <a:buSzPts val="1800"/>
              <a:buFont typeface="Arial"/>
              <a:buNone/>
              <a:defRPr sz="3200" b="0"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285750" indent="-285750">
              <a:buFont typeface="Wingdings" pitchFamily="2" charset="2"/>
              <a:buChar char="Ø"/>
            </a:pPr>
            <a:r>
              <a:rPr lang="en-SG" sz="2000">
                <a:solidFill>
                  <a:schemeClr val="tx2">
                    <a:lumMod val="50000"/>
                  </a:schemeClr>
                </a:solidFill>
                <a:effectLst>
                  <a:outerShdw blurRad="38100" dist="38100" dir="2700000" algn="tl">
                    <a:srgbClr val="000000">
                      <a:alpha val="43137"/>
                    </a:srgbClr>
                  </a:outerShdw>
                </a:effectLst>
              </a:rPr>
              <a:t>Time Information Fusion in CNNs</a:t>
            </a:r>
            <a:endParaRPr lang="en-US" sz="2000">
              <a:solidFill>
                <a:schemeClr val="tx2">
                  <a:lumMod val="50000"/>
                </a:schemeClr>
              </a:solidFill>
              <a:effectLst>
                <a:outerShdw blurRad="38100" dist="38100" dir="2700000" algn="tl">
                  <a:srgbClr val="000000">
                    <a:alpha val="43137"/>
                  </a:srgbClr>
                </a:outerShdw>
              </a:effectLst>
            </a:endParaRPr>
          </a:p>
        </p:txBody>
      </p:sp>
      <p:pic>
        <p:nvPicPr>
          <p:cNvPr id="7" name="Picture 6">
            <a:extLst>
              <a:ext uri="{FF2B5EF4-FFF2-40B4-BE49-F238E27FC236}">
                <a16:creationId xmlns:a16="http://schemas.microsoft.com/office/drawing/2014/main" id="{FEB97250-A91D-1D94-51F1-25AA6ADA298A}"/>
              </a:ext>
            </a:extLst>
          </p:cNvPr>
          <p:cNvPicPr>
            <a:picLocks noChangeAspect="1"/>
          </p:cNvPicPr>
          <p:nvPr/>
        </p:nvPicPr>
        <p:blipFill>
          <a:blip r:embed="rId4"/>
          <a:stretch>
            <a:fillRect/>
          </a:stretch>
        </p:blipFill>
        <p:spPr>
          <a:xfrm>
            <a:off x="6921062" y="1244231"/>
            <a:ext cx="3472237" cy="1307195"/>
          </a:xfrm>
          <a:prstGeom prst="rect">
            <a:avLst/>
          </a:prstGeom>
        </p:spPr>
      </p:pic>
      <p:sp>
        <p:nvSpPr>
          <p:cNvPr id="8" name="Arrow: Right 7">
            <a:extLst>
              <a:ext uri="{FF2B5EF4-FFF2-40B4-BE49-F238E27FC236}">
                <a16:creationId xmlns:a16="http://schemas.microsoft.com/office/drawing/2014/main" id="{439A451F-EECC-0782-8B2F-341E76BAFF00}"/>
              </a:ext>
            </a:extLst>
          </p:cNvPr>
          <p:cNvSpPr/>
          <p:nvPr/>
        </p:nvSpPr>
        <p:spPr>
          <a:xfrm>
            <a:off x="5781917" y="1315164"/>
            <a:ext cx="1028099" cy="160170"/>
          </a:xfrm>
          <a:prstGeom prst="rightArrow">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SG">
              <a:solidFill>
                <a:schemeClr val="tx2">
                  <a:lumMod val="50000"/>
                </a:schemeClr>
              </a:solidFill>
            </a:endParaRPr>
          </a:p>
        </p:txBody>
      </p:sp>
      <p:sp>
        <p:nvSpPr>
          <p:cNvPr id="9" name="Google Shape;175;p16">
            <a:extLst>
              <a:ext uri="{FF2B5EF4-FFF2-40B4-BE49-F238E27FC236}">
                <a16:creationId xmlns:a16="http://schemas.microsoft.com/office/drawing/2014/main" id="{5EDD4372-CD6C-5B94-5DB7-423A3EEF3DC4}"/>
              </a:ext>
            </a:extLst>
          </p:cNvPr>
          <p:cNvSpPr txBox="1">
            <a:spLocks/>
          </p:cNvSpPr>
          <p:nvPr/>
        </p:nvSpPr>
        <p:spPr>
          <a:xfrm>
            <a:off x="1605455" y="1497753"/>
            <a:ext cx="5210504" cy="837178"/>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F3F3F"/>
              </a:buClr>
              <a:buSzPts val="1800"/>
              <a:buFont typeface="Arial"/>
              <a:buNone/>
              <a:defRPr sz="3200" b="0"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v"/>
            </a:pPr>
            <a:r>
              <a:rPr lang="en-SG" sz="1400">
                <a:effectLst/>
                <a:latin typeface="Calibri" panose="020F0502020204030204" pitchFamily="34" charset="0"/>
                <a:ea typeface="Calibri" panose="020F0502020204030204" pitchFamily="34" charset="0"/>
                <a:cs typeface="Times New Roman" panose="02020603050405020304" pitchFamily="18" charset="0"/>
              </a:rPr>
              <a:t>Concept of time fusion is used ,that is fusing information over temporal dimension through the network.</a:t>
            </a:r>
          </a:p>
          <a:p>
            <a:pPr marL="285750" indent="-285750">
              <a:buFont typeface="Wingdings" pitchFamily="2" charset="2"/>
              <a:buChar char="Ø"/>
            </a:pPr>
            <a:endParaRPr lang="en-US" sz="2000"/>
          </a:p>
        </p:txBody>
      </p:sp>
      <p:sp>
        <p:nvSpPr>
          <p:cNvPr id="11" name="Google Shape;175;p16">
            <a:extLst>
              <a:ext uri="{FF2B5EF4-FFF2-40B4-BE49-F238E27FC236}">
                <a16:creationId xmlns:a16="http://schemas.microsoft.com/office/drawing/2014/main" id="{1D3B254F-E656-28CF-29EB-D495CDE317D3}"/>
              </a:ext>
            </a:extLst>
          </p:cNvPr>
          <p:cNvSpPr txBox="1">
            <a:spLocks/>
          </p:cNvSpPr>
          <p:nvPr/>
        </p:nvSpPr>
        <p:spPr>
          <a:xfrm>
            <a:off x="1566006" y="2542826"/>
            <a:ext cx="5144849" cy="532131"/>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F3F3F"/>
              </a:buClr>
              <a:buSzPts val="1800"/>
              <a:buFont typeface="Arial"/>
              <a:buNone/>
              <a:defRPr sz="3200" b="0"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285750" indent="-285750" algn="just">
              <a:buFont typeface="Wingdings" panose="05000000000000000000" pitchFamily="2" charset="2"/>
              <a:buChar char="v"/>
            </a:pPr>
            <a:r>
              <a:rPr lang="en-SG" sz="1400">
                <a:effectLst/>
                <a:latin typeface="Calibri" panose="020F0502020204030204" pitchFamily="34" charset="0"/>
                <a:ea typeface="Calibri" panose="020F0502020204030204" pitchFamily="34" charset="0"/>
                <a:cs typeface="Times New Roman" panose="02020603050405020304" pitchFamily="18" charset="0"/>
              </a:rPr>
              <a:t>The fusion can be done early in the network by modifying the first layer convolutional filters to extend in time, or it can be done late by placing two separate single-frame networks some distance in time apart and fusing their outputs later in the processing.</a:t>
            </a:r>
            <a:endParaRPr lang="en-US" sz="1600"/>
          </a:p>
        </p:txBody>
      </p:sp>
      <p:sp>
        <p:nvSpPr>
          <p:cNvPr id="12" name="Google Shape;154;p15">
            <a:extLst>
              <a:ext uri="{FF2B5EF4-FFF2-40B4-BE49-F238E27FC236}">
                <a16:creationId xmlns:a16="http://schemas.microsoft.com/office/drawing/2014/main" id="{22CBB9A6-9FF0-049A-5754-3B63619F84BC}"/>
              </a:ext>
            </a:extLst>
          </p:cNvPr>
          <p:cNvSpPr txBox="1"/>
          <p:nvPr/>
        </p:nvSpPr>
        <p:spPr>
          <a:xfrm>
            <a:off x="7036229" y="2711528"/>
            <a:ext cx="3489540" cy="253500"/>
          </a:xfrm>
          <a:prstGeom prst="rect">
            <a:avLst/>
          </a:prstGeom>
          <a:noFill/>
          <a:ln>
            <a:noFill/>
          </a:ln>
        </p:spPr>
        <p:txBody>
          <a:bodyPr spcFirstLastPara="1" wrap="square" lIns="0" tIns="45700" rIns="0" bIns="45700" anchor="ctr" anchorCtr="0">
            <a:noAutofit/>
          </a:bodyPr>
          <a:lstStyle/>
          <a:p>
            <a:pPr algn="ctr">
              <a:lnSpc>
                <a:spcPct val="110000"/>
              </a:lnSpc>
              <a:buClr>
                <a:schemeClr val="accent1"/>
              </a:buClr>
              <a:buSzPts val="1600"/>
            </a:pPr>
            <a:r>
              <a:rPr lang="en-SG" sz="1100">
                <a:latin typeface="Calibri" panose="020F0502020204030204" pitchFamily="34" charset="0"/>
                <a:ea typeface="Calibri" panose="020F0502020204030204" pitchFamily="34" charset="0"/>
                <a:cs typeface="Times New Roman" panose="02020603050405020304" pitchFamily="18" charset="0"/>
              </a:rPr>
              <a:t>Red,</a:t>
            </a:r>
            <a:r>
              <a:rPr lang="en-SG" sz="1100">
                <a:effectLst/>
                <a:latin typeface="Calibri" panose="020F0502020204030204" pitchFamily="34" charset="0"/>
                <a:ea typeface="Calibri" panose="020F0502020204030204" pitchFamily="34" charset="0"/>
                <a:cs typeface="Times New Roman" panose="02020603050405020304" pitchFamily="18" charset="0"/>
              </a:rPr>
              <a:t> green and blue boxes indicate convolutional, normalization &amp; pooling layers respectively. </a:t>
            </a:r>
          </a:p>
          <a:p>
            <a:pPr marL="0" marR="0" lvl="0" indent="0" algn="ctr" rtl="0">
              <a:lnSpc>
                <a:spcPct val="110000"/>
              </a:lnSpc>
              <a:spcBef>
                <a:spcPts val="0"/>
              </a:spcBef>
              <a:spcAft>
                <a:spcPts val="0"/>
              </a:spcAft>
              <a:buClr>
                <a:schemeClr val="accent1"/>
              </a:buClr>
              <a:buSzPts val="1600"/>
              <a:buFont typeface="Calibri"/>
              <a:buNone/>
            </a:pPr>
            <a:endParaRPr sz="1200"/>
          </a:p>
        </p:txBody>
      </p:sp>
      <p:sp>
        <p:nvSpPr>
          <p:cNvPr id="13" name="Google Shape;175;p16">
            <a:extLst>
              <a:ext uri="{FF2B5EF4-FFF2-40B4-BE49-F238E27FC236}">
                <a16:creationId xmlns:a16="http://schemas.microsoft.com/office/drawing/2014/main" id="{D1BAA54A-A726-9A48-ECCA-908183799A25}"/>
              </a:ext>
            </a:extLst>
          </p:cNvPr>
          <p:cNvSpPr txBox="1">
            <a:spLocks/>
          </p:cNvSpPr>
          <p:nvPr/>
        </p:nvSpPr>
        <p:spPr>
          <a:xfrm>
            <a:off x="1277375" y="2914172"/>
            <a:ext cx="5277562" cy="391788"/>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F3F3F"/>
              </a:buClr>
              <a:buSzPts val="1800"/>
              <a:buFont typeface="Arial"/>
              <a:buNone/>
              <a:defRPr sz="3200" b="0"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285750" indent="-285750">
              <a:buFont typeface="Wingdings" pitchFamily="2" charset="2"/>
              <a:buChar char="Ø"/>
            </a:pPr>
            <a:r>
              <a:rPr lang="en-SG" sz="2000">
                <a:solidFill>
                  <a:schemeClr val="tx2">
                    <a:lumMod val="50000"/>
                  </a:schemeClr>
                </a:solidFill>
                <a:effectLst>
                  <a:outerShdw blurRad="38100" dist="38100" dir="2700000" algn="tl">
                    <a:srgbClr val="000000">
                      <a:alpha val="43137"/>
                    </a:srgbClr>
                  </a:outerShdw>
                </a:effectLst>
              </a:rPr>
              <a:t>Multiresolution CNN Architecture</a:t>
            </a:r>
            <a:endParaRPr lang="en-US" sz="2000">
              <a:solidFill>
                <a:schemeClr val="tx2">
                  <a:lumMod val="50000"/>
                </a:schemeClr>
              </a:solidFill>
              <a:effectLst>
                <a:outerShdw blurRad="38100" dist="38100" dir="2700000" algn="tl">
                  <a:srgbClr val="000000">
                    <a:alpha val="43137"/>
                  </a:srgbClr>
                </a:outerShdw>
              </a:effectLst>
            </a:endParaRPr>
          </a:p>
        </p:txBody>
      </p:sp>
      <p:pic>
        <p:nvPicPr>
          <p:cNvPr id="15" name="Picture 14">
            <a:extLst>
              <a:ext uri="{FF2B5EF4-FFF2-40B4-BE49-F238E27FC236}">
                <a16:creationId xmlns:a16="http://schemas.microsoft.com/office/drawing/2014/main" id="{8CB14DC2-1F7B-D03E-4FE8-DAE414199961}"/>
              </a:ext>
            </a:extLst>
          </p:cNvPr>
          <p:cNvPicPr>
            <a:picLocks noChangeAspect="1"/>
          </p:cNvPicPr>
          <p:nvPr/>
        </p:nvPicPr>
        <p:blipFill>
          <a:blip r:embed="rId5"/>
          <a:stretch>
            <a:fillRect/>
          </a:stretch>
        </p:blipFill>
        <p:spPr>
          <a:xfrm>
            <a:off x="6921062" y="3016180"/>
            <a:ext cx="3695358" cy="2745486"/>
          </a:xfrm>
          <a:prstGeom prst="rect">
            <a:avLst/>
          </a:prstGeom>
        </p:spPr>
      </p:pic>
      <p:sp>
        <p:nvSpPr>
          <p:cNvPr id="16" name="Google Shape;175;p16">
            <a:extLst>
              <a:ext uri="{FF2B5EF4-FFF2-40B4-BE49-F238E27FC236}">
                <a16:creationId xmlns:a16="http://schemas.microsoft.com/office/drawing/2014/main" id="{C802D101-F4E3-00FD-1390-FCC5EEABD149}"/>
              </a:ext>
            </a:extLst>
          </p:cNvPr>
          <p:cNvSpPr txBox="1">
            <a:spLocks/>
          </p:cNvSpPr>
          <p:nvPr/>
        </p:nvSpPr>
        <p:spPr>
          <a:xfrm>
            <a:off x="1302714" y="5389900"/>
            <a:ext cx="5277562" cy="391788"/>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F3F3F"/>
              </a:buClr>
              <a:buSzPts val="1800"/>
              <a:buFont typeface="Arial"/>
              <a:buNone/>
              <a:defRPr sz="3200" b="0"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SG" sz="1600" i="1">
                <a:solidFill>
                  <a:schemeClr val="tx2">
                    <a:lumMod val="50000"/>
                  </a:schemeClr>
                </a:solidFill>
                <a:effectLst>
                  <a:outerShdw blurRad="38100" dist="38100" dir="2700000" algn="tl">
                    <a:srgbClr val="000000">
                      <a:alpha val="43137"/>
                    </a:srgbClr>
                  </a:outerShdw>
                </a:effectLst>
              </a:rPr>
              <a:t>Source :</a:t>
            </a:r>
            <a:r>
              <a:rPr lang="en-SG" sz="1200">
                <a:hlinkClick r:id="rId6"/>
              </a:rPr>
              <a:t>karpathy14.pdf (stanford.edu)</a:t>
            </a:r>
            <a:endParaRPr lang="en-US" sz="2000">
              <a:solidFill>
                <a:schemeClr val="tx2">
                  <a:lumMod val="50000"/>
                </a:schemeClr>
              </a:solidFill>
              <a:effectLst>
                <a:outerShdw blurRad="38100" dist="38100" dir="2700000" algn="tl">
                  <a:srgbClr val="000000">
                    <a:alpha val="43137"/>
                  </a:srgbClr>
                </a:outerShdw>
              </a:effectLst>
            </a:endParaRPr>
          </a:p>
        </p:txBody>
      </p:sp>
      <p:sp>
        <p:nvSpPr>
          <p:cNvPr id="20" name="Google Shape;175;p16">
            <a:extLst>
              <a:ext uri="{FF2B5EF4-FFF2-40B4-BE49-F238E27FC236}">
                <a16:creationId xmlns:a16="http://schemas.microsoft.com/office/drawing/2014/main" id="{1A6F38AE-926B-671A-B531-91DB31FC9D08}"/>
              </a:ext>
            </a:extLst>
          </p:cNvPr>
          <p:cNvSpPr txBox="1">
            <a:spLocks/>
          </p:cNvSpPr>
          <p:nvPr/>
        </p:nvSpPr>
        <p:spPr>
          <a:xfrm>
            <a:off x="1468762" y="3359355"/>
            <a:ext cx="5210504" cy="3097924"/>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F3F3F"/>
              </a:buClr>
              <a:buSzPts val="1800"/>
              <a:buFont typeface="Arial"/>
              <a:buNone/>
              <a:defRPr sz="3200" b="0"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285750" indent="-285750" algn="just">
              <a:buFont typeface="Wingdings" panose="05000000000000000000" pitchFamily="2" charset="2"/>
              <a:buChar char="v"/>
            </a:pPr>
            <a:r>
              <a:rPr lang="en-US" sz="1400">
                <a:latin typeface="Calibri" panose="020F0502020204030204" pitchFamily="34" charset="0"/>
                <a:cs typeface="Times New Roman" panose="02020603050405020304" pitchFamily="18" charset="0"/>
              </a:rPr>
              <a:t>Fovea &amp; Context stream: The architecture aims to strike a compromise by having two separate streams of processing over two spatial resolutions (Figure 2).</a:t>
            </a:r>
          </a:p>
          <a:p>
            <a:pPr marL="285750" indent="-285750" algn="just">
              <a:buFont typeface="Wingdings" panose="05000000000000000000" pitchFamily="2" charset="2"/>
              <a:buChar char="v"/>
            </a:pPr>
            <a:r>
              <a:rPr lang="en-US" sz="1400">
                <a:latin typeface="Calibri" panose="020F0502020204030204" pitchFamily="34" charset="0"/>
                <a:cs typeface="Times New Roman" panose="02020603050405020304" pitchFamily="18" charset="0"/>
              </a:rPr>
              <a:t>E.g. : </a:t>
            </a:r>
            <a:r>
              <a:rPr lang="en-SG" sz="1400">
                <a:latin typeface="Calibri" panose="020F0502020204030204" pitchFamily="34" charset="0"/>
                <a:cs typeface="Times New Roman" panose="02020603050405020304" pitchFamily="18" charset="0"/>
              </a:rPr>
              <a:t>A 178 × 178 frame video clip forms an input to the network. The context stream receives the down sampled frames at half the original spatial resolution (89 × 89 pixels), while the fovea stream receives the centre 89 × 89 region at the original resolution.</a:t>
            </a:r>
            <a:endParaRPr lang="en-US" sz="1400">
              <a:latin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SG" sz="1400">
                <a:latin typeface="Calibri" panose="020F0502020204030204" pitchFamily="34" charset="0"/>
                <a:cs typeface="Times New Roman" panose="02020603050405020304" pitchFamily="18" charset="0"/>
              </a:rPr>
              <a:t>In this way, the  total input dimensionality is halved.</a:t>
            </a:r>
          </a:p>
          <a:p>
            <a:pPr algn="just"/>
            <a:endParaRPr lang="en-SG" sz="1400">
              <a:latin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SG" sz="1200">
                <a:latin typeface="Calibri" panose="020F0502020204030204" pitchFamily="34" charset="0"/>
                <a:cs typeface="Times New Roman" panose="02020603050405020304" pitchFamily="18" charset="0"/>
              </a:rPr>
              <a:t>This design takes advantage of the camera bias present in many online videos, since the object of interest often occupies the centre region</a:t>
            </a:r>
            <a:r>
              <a:rPr lang="en-SG" sz="1400">
                <a:latin typeface="Calibri" panose="020F0502020204030204" pitchFamily="34" charset="0"/>
                <a:cs typeface="Times New Roman" panose="02020603050405020304" pitchFamily="18" charset="0"/>
              </a:rPr>
              <a:t>.</a:t>
            </a:r>
          </a:p>
          <a:p>
            <a:pPr algn="just"/>
            <a:endParaRPr lang="en-SG" sz="1400">
              <a:latin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endParaRPr lang="en-US" sz="1400">
              <a:latin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endParaRPr lang="en-US" sz="1400">
              <a:latin typeface="Calibri" panose="020F0502020204030204" pitchFamily="34" charset="0"/>
              <a:cs typeface="Times New Roman" panose="02020603050405020304" pitchFamily="18" charset="0"/>
            </a:endParaRPr>
          </a:p>
          <a:p>
            <a:pPr marL="342900" indent="-342900">
              <a:buFont typeface="Wingdings" panose="05000000000000000000" pitchFamily="2" charset="2"/>
              <a:buChar char="v"/>
            </a:pPr>
            <a:endParaRPr lang="en-US" sz="2000"/>
          </a:p>
        </p:txBody>
      </p:sp>
      <p:sp>
        <p:nvSpPr>
          <p:cNvPr id="21" name="Arrow: Right 20">
            <a:extLst>
              <a:ext uri="{FF2B5EF4-FFF2-40B4-BE49-F238E27FC236}">
                <a16:creationId xmlns:a16="http://schemas.microsoft.com/office/drawing/2014/main" id="{5FAC9C2B-3A66-2613-3666-9C4525365170}"/>
              </a:ext>
            </a:extLst>
          </p:cNvPr>
          <p:cNvSpPr/>
          <p:nvPr/>
        </p:nvSpPr>
        <p:spPr>
          <a:xfrm>
            <a:off x="5750157" y="3119208"/>
            <a:ext cx="1028099" cy="160170"/>
          </a:xfrm>
          <a:prstGeom prst="rightArrow">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SG">
              <a:solidFill>
                <a:schemeClr val="tx2">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21"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2000"/>
                                        <p:tgtEl>
                                          <p:spTgt spid="12"/>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heel(1)">
                                      <p:cBhvr>
                                        <p:cTn id="16" dur="2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ircle(in)">
                                      <p:cBhvr>
                                        <p:cTn id="21" dur="2000"/>
                                        <p:tgtEl>
                                          <p:spTgt spid="9"/>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ircle(in)">
                                      <p:cBhvr>
                                        <p:cTn id="24" dur="2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80">
                                          <p:stCondLst>
                                            <p:cond delay="0"/>
                                          </p:stCondLst>
                                        </p:cTn>
                                        <p:tgtEl>
                                          <p:spTgt spid="13"/>
                                        </p:tgtEl>
                                      </p:cBhvr>
                                    </p:animEffect>
                                    <p:anim calcmode="lin" valueType="num">
                                      <p:cBhvr>
                                        <p:cTn id="3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35" dur="26">
                                          <p:stCondLst>
                                            <p:cond delay="650"/>
                                          </p:stCondLst>
                                        </p:cTn>
                                        <p:tgtEl>
                                          <p:spTgt spid="13"/>
                                        </p:tgtEl>
                                      </p:cBhvr>
                                      <p:to x="100000" y="60000"/>
                                    </p:animScale>
                                    <p:animScale>
                                      <p:cBhvr>
                                        <p:cTn id="36" dur="166" decel="50000">
                                          <p:stCondLst>
                                            <p:cond delay="676"/>
                                          </p:stCondLst>
                                        </p:cTn>
                                        <p:tgtEl>
                                          <p:spTgt spid="13"/>
                                        </p:tgtEl>
                                      </p:cBhvr>
                                      <p:to x="100000" y="100000"/>
                                    </p:animScale>
                                    <p:animScale>
                                      <p:cBhvr>
                                        <p:cTn id="37" dur="26">
                                          <p:stCondLst>
                                            <p:cond delay="1312"/>
                                          </p:stCondLst>
                                        </p:cTn>
                                        <p:tgtEl>
                                          <p:spTgt spid="13"/>
                                        </p:tgtEl>
                                      </p:cBhvr>
                                      <p:to x="100000" y="80000"/>
                                    </p:animScale>
                                    <p:animScale>
                                      <p:cBhvr>
                                        <p:cTn id="38" dur="166" decel="50000">
                                          <p:stCondLst>
                                            <p:cond delay="1338"/>
                                          </p:stCondLst>
                                        </p:cTn>
                                        <p:tgtEl>
                                          <p:spTgt spid="13"/>
                                        </p:tgtEl>
                                      </p:cBhvr>
                                      <p:to x="100000" y="100000"/>
                                    </p:animScale>
                                    <p:animScale>
                                      <p:cBhvr>
                                        <p:cTn id="39" dur="26">
                                          <p:stCondLst>
                                            <p:cond delay="1642"/>
                                          </p:stCondLst>
                                        </p:cTn>
                                        <p:tgtEl>
                                          <p:spTgt spid="13"/>
                                        </p:tgtEl>
                                      </p:cBhvr>
                                      <p:to x="100000" y="90000"/>
                                    </p:animScale>
                                    <p:animScale>
                                      <p:cBhvr>
                                        <p:cTn id="40" dur="166" decel="50000">
                                          <p:stCondLst>
                                            <p:cond delay="1668"/>
                                          </p:stCondLst>
                                        </p:cTn>
                                        <p:tgtEl>
                                          <p:spTgt spid="13"/>
                                        </p:tgtEl>
                                      </p:cBhvr>
                                      <p:to x="100000" y="100000"/>
                                    </p:animScale>
                                    <p:animScale>
                                      <p:cBhvr>
                                        <p:cTn id="41" dur="26">
                                          <p:stCondLst>
                                            <p:cond delay="1808"/>
                                          </p:stCondLst>
                                        </p:cTn>
                                        <p:tgtEl>
                                          <p:spTgt spid="13"/>
                                        </p:tgtEl>
                                      </p:cBhvr>
                                      <p:to x="100000" y="95000"/>
                                    </p:animScale>
                                    <p:animScale>
                                      <p:cBhvr>
                                        <p:cTn id="42" dur="166" decel="50000">
                                          <p:stCondLst>
                                            <p:cond delay="1834"/>
                                          </p:stCondLst>
                                        </p:cTn>
                                        <p:tgtEl>
                                          <p:spTgt spid="13"/>
                                        </p:tgtEl>
                                      </p:cBhvr>
                                      <p:to x="100000" y="100000"/>
                                    </p:animScale>
                                  </p:childTnLst>
                                </p:cTn>
                              </p:par>
                              <p:par>
                                <p:cTn id="43" presetID="26"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80">
                                          <p:stCondLst>
                                            <p:cond delay="0"/>
                                          </p:stCondLst>
                                        </p:cTn>
                                        <p:tgtEl>
                                          <p:spTgt spid="21"/>
                                        </p:tgtEl>
                                      </p:cBhvr>
                                    </p:animEffect>
                                    <p:anim calcmode="lin" valueType="num">
                                      <p:cBhvr>
                                        <p:cTn id="46"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51" dur="26">
                                          <p:stCondLst>
                                            <p:cond delay="650"/>
                                          </p:stCondLst>
                                        </p:cTn>
                                        <p:tgtEl>
                                          <p:spTgt spid="21"/>
                                        </p:tgtEl>
                                      </p:cBhvr>
                                      <p:to x="100000" y="60000"/>
                                    </p:animScale>
                                    <p:animScale>
                                      <p:cBhvr>
                                        <p:cTn id="52" dur="166" decel="50000">
                                          <p:stCondLst>
                                            <p:cond delay="676"/>
                                          </p:stCondLst>
                                        </p:cTn>
                                        <p:tgtEl>
                                          <p:spTgt spid="21"/>
                                        </p:tgtEl>
                                      </p:cBhvr>
                                      <p:to x="100000" y="100000"/>
                                    </p:animScale>
                                    <p:animScale>
                                      <p:cBhvr>
                                        <p:cTn id="53" dur="26">
                                          <p:stCondLst>
                                            <p:cond delay="1312"/>
                                          </p:stCondLst>
                                        </p:cTn>
                                        <p:tgtEl>
                                          <p:spTgt spid="21"/>
                                        </p:tgtEl>
                                      </p:cBhvr>
                                      <p:to x="100000" y="80000"/>
                                    </p:animScale>
                                    <p:animScale>
                                      <p:cBhvr>
                                        <p:cTn id="54" dur="166" decel="50000">
                                          <p:stCondLst>
                                            <p:cond delay="1338"/>
                                          </p:stCondLst>
                                        </p:cTn>
                                        <p:tgtEl>
                                          <p:spTgt spid="21"/>
                                        </p:tgtEl>
                                      </p:cBhvr>
                                      <p:to x="100000" y="100000"/>
                                    </p:animScale>
                                    <p:animScale>
                                      <p:cBhvr>
                                        <p:cTn id="55" dur="26">
                                          <p:stCondLst>
                                            <p:cond delay="1642"/>
                                          </p:stCondLst>
                                        </p:cTn>
                                        <p:tgtEl>
                                          <p:spTgt spid="21"/>
                                        </p:tgtEl>
                                      </p:cBhvr>
                                      <p:to x="100000" y="90000"/>
                                    </p:animScale>
                                    <p:animScale>
                                      <p:cBhvr>
                                        <p:cTn id="56" dur="166" decel="50000">
                                          <p:stCondLst>
                                            <p:cond delay="1668"/>
                                          </p:stCondLst>
                                        </p:cTn>
                                        <p:tgtEl>
                                          <p:spTgt spid="21"/>
                                        </p:tgtEl>
                                      </p:cBhvr>
                                      <p:to x="100000" y="100000"/>
                                    </p:animScale>
                                    <p:animScale>
                                      <p:cBhvr>
                                        <p:cTn id="57" dur="26">
                                          <p:stCondLst>
                                            <p:cond delay="1808"/>
                                          </p:stCondLst>
                                        </p:cTn>
                                        <p:tgtEl>
                                          <p:spTgt spid="21"/>
                                        </p:tgtEl>
                                      </p:cBhvr>
                                      <p:to x="100000" y="95000"/>
                                    </p:animScale>
                                    <p:animScale>
                                      <p:cBhvr>
                                        <p:cTn id="58" dur="166" decel="50000">
                                          <p:stCondLst>
                                            <p:cond delay="1834"/>
                                          </p:stCondLst>
                                        </p:cTn>
                                        <p:tgtEl>
                                          <p:spTgt spid="21"/>
                                        </p:tgtEl>
                                      </p:cBhvr>
                                      <p:to x="100000" y="100000"/>
                                    </p:animScale>
                                  </p:childTnLst>
                                </p:cTn>
                              </p:par>
                              <p:par>
                                <p:cTn id="59" presetID="26"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wipe(down)">
                                      <p:cBhvr>
                                        <p:cTn id="61" dur="580">
                                          <p:stCondLst>
                                            <p:cond delay="0"/>
                                          </p:stCondLst>
                                        </p:cTn>
                                        <p:tgtEl>
                                          <p:spTgt spid="15"/>
                                        </p:tgtEl>
                                      </p:cBhvr>
                                    </p:animEffect>
                                    <p:anim calcmode="lin" valueType="num">
                                      <p:cBhvr>
                                        <p:cTn id="62"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67" dur="26">
                                          <p:stCondLst>
                                            <p:cond delay="650"/>
                                          </p:stCondLst>
                                        </p:cTn>
                                        <p:tgtEl>
                                          <p:spTgt spid="15"/>
                                        </p:tgtEl>
                                      </p:cBhvr>
                                      <p:to x="100000" y="60000"/>
                                    </p:animScale>
                                    <p:animScale>
                                      <p:cBhvr>
                                        <p:cTn id="68" dur="166" decel="50000">
                                          <p:stCondLst>
                                            <p:cond delay="676"/>
                                          </p:stCondLst>
                                        </p:cTn>
                                        <p:tgtEl>
                                          <p:spTgt spid="15"/>
                                        </p:tgtEl>
                                      </p:cBhvr>
                                      <p:to x="100000" y="100000"/>
                                    </p:animScale>
                                    <p:animScale>
                                      <p:cBhvr>
                                        <p:cTn id="69" dur="26">
                                          <p:stCondLst>
                                            <p:cond delay="1312"/>
                                          </p:stCondLst>
                                        </p:cTn>
                                        <p:tgtEl>
                                          <p:spTgt spid="15"/>
                                        </p:tgtEl>
                                      </p:cBhvr>
                                      <p:to x="100000" y="80000"/>
                                    </p:animScale>
                                    <p:animScale>
                                      <p:cBhvr>
                                        <p:cTn id="70" dur="166" decel="50000">
                                          <p:stCondLst>
                                            <p:cond delay="1338"/>
                                          </p:stCondLst>
                                        </p:cTn>
                                        <p:tgtEl>
                                          <p:spTgt spid="15"/>
                                        </p:tgtEl>
                                      </p:cBhvr>
                                      <p:to x="100000" y="100000"/>
                                    </p:animScale>
                                    <p:animScale>
                                      <p:cBhvr>
                                        <p:cTn id="71" dur="26">
                                          <p:stCondLst>
                                            <p:cond delay="1642"/>
                                          </p:stCondLst>
                                        </p:cTn>
                                        <p:tgtEl>
                                          <p:spTgt spid="15"/>
                                        </p:tgtEl>
                                      </p:cBhvr>
                                      <p:to x="100000" y="90000"/>
                                    </p:animScale>
                                    <p:animScale>
                                      <p:cBhvr>
                                        <p:cTn id="72" dur="166" decel="50000">
                                          <p:stCondLst>
                                            <p:cond delay="1668"/>
                                          </p:stCondLst>
                                        </p:cTn>
                                        <p:tgtEl>
                                          <p:spTgt spid="15"/>
                                        </p:tgtEl>
                                      </p:cBhvr>
                                      <p:to x="100000" y="100000"/>
                                    </p:animScale>
                                    <p:animScale>
                                      <p:cBhvr>
                                        <p:cTn id="73" dur="26">
                                          <p:stCondLst>
                                            <p:cond delay="1808"/>
                                          </p:stCondLst>
                                        </p:cTn>
                                        <p:tgtEl>
                                          <p:spTgt spid="15"/>
                                        </p:tgtEl>
                                      </p:cBhvr>
                                      <p:to x="100000" y="95000"/>
                                    </p:animScale>
                                    <p:animScale>
                                      <p:cBhvr>
                                        <p:cTn id="74" dur="166" decel="50000">
                                          <p:stCondLst>
                                            <p:cond delay="1834"/>
                                          </p:stCondLst>
                                        </p:cTn>
                                        <p:tgtEl>
                                          <p:spTgt spid="15"/>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45" presetClass="entr" presetSubtype="0" fill="hold" grpId="0"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2000"/>
                                        <p:tgtEl>
                                          <p:spTgt spid="20"/>
                                        </p:tgtEl>
                                      </p:cBhvr>
                                    </p:animEffect>
                                    <p:anim calcmode="lin" valueType="num">
                                      <p:cBhvr>
                                        <p:cTn id="80" dur="2000" fill="hold"/>
                                        <p:tgtEl>
                                          <p:spTgt spid="20"/>
                                        </p:tgtEl>
                                        <p:attrNameLst>
                                          <p:attrName>ppt_w</p:attrName>
                                        </p:attrNameLst>
                                      </p:cBhvr>
                                      <p:tavLst>
                                        <p:tav tm="0" fmla="#ppt_w*sin(2.5*pi*$)">
                                          <p:val>
                                            <p:fltVal val="0"/>
                                          </p:val>
                                        </p:tav>
                                        <p:tav tm="100000">
                                          <p:val>
                                            <p:fltVal val="1"/>
                                          </p:val>
                                        </p:tav>
                                      </p:tavLst>
                                    </p:anim>
                                    <p:anim calcmode="lin" valueType="num">
                                      <p:cBhvr>
                                        <p:cTn id="81"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16"/>
                                        </p:tgtEl>
                                        <p:attrNameLst>
                                          <p:attrName>style.visibility</p:attrName>
                                        </p:attrNameLst>
                                      </p:cBhvr>
                                      <p:to>
                                        <p:strVal val="visible"/>
                                      </p:to>
                                    </p:set>
                                    <p:anim calcmode="lin" valueType="num">
                                      <p:cBhvr additive="base">
                                        <p:cTn id="86" dur="500" fill="hold"/>
                                        <p:tgtEl>
                                          <p:spTgt spid="16"/>
                                        </p:tgtEl>
                                        <p:attrNameLst>
                                          <p:attrName>ppt_x</p:attrName>
                                        </p:attrNameLst>
                                      </p:cBhvr>
                                      <p:tavLst>
                                        <p:tav tm="0">
                                          <p:val>
                                            <p:strVal val="#ppt_x"/>
                                          </p:val>
                                        </p:tav>
                                        <p:tav tm="100000">
                                          <p:val>
                                            <p:strVal val="#ppt_x"/>
                                          </p:val>
                                        </p:tav>
                                      </p:tavLst>
                                    </p:anim>
                                    <p:anim calcmode="lin" valueType="num">
                                      <p:cBhvr additive="base">
                                        <p:cTn id="8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p:bldP spid="11" grpId="0"/>
      <p:bldP spid="12" grpId="0"/>
      <p:bldP spid="13" grpId="0"/>
      <p:bldP spid="16" grpId="0"/>
      <p:bldP spid="20" grpId="0"/>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1"/>
          <p:cNvSpPr txBox="1">
            <a:spLocks noGrp="1"/>
          </p:cNvSpPr>
          <p:nvPr>
            <p:ph type="title"/>
          </p:nvPr>
        </p:nvSpPr>
        <p:spPr>
          <a:xfrm>
            <a:off x="1096963" y="287338"/>
            <a:ext cx="10058400" cy="701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3200"/>
              <a:buFont typeface="Meiryo"/>
              <a:buNone/>
            </a:pPr>
            <a:r>
              <a:rPr lang="en-US"/>
              <a:t>Future Enhancements</a:t>
            </a:r>
            <a:endParaRPr/>
          </a:p>
        </p:txBody>
      </p:sp>
      <p:pic>
        <p:nvPicPr>
          <p:cNvPr id="319" name="Google Shape;319;p21" descr="Graphical user interface, text&#10;&#10;Description automatically generated"/>
          <p:cNvPicPr preferRelativeResize="0"/>
          <p:nvPr/>
        </p:nvPicPr>
        <p:blipFill rotWithShape="1">
          <a:blip r:embed="rId3">
            <a:alphaModFix/>
          </a:blip>
          <a:srcRect/>
          <a:stretch/>
        </p:blipFill>
        <p:spPr>
          <a:xfrm>
            <a:off x="11099800" y="115888"/>
            <a:ext cx="914400" cy="428625"/>
          </a:xfrm>
          <a:prstGeom prst="rect">
            <a:avLst/>
          </a:prstGeom>
          <a:noFill/>
          <a:ln>
            <a:noFill/>
          </a:ln>
        </p:spPr>
      </p:pic>
      <p:sp>
        <p:nvSpPr>
          <p:cNvPr id="320" name="Google Shape;320;p21"/>
          <p:cNvSpPr/>
          <p:nvPr/>
        </p:nvSpPr>
        <p:spPr>
          <a:xfrm>
            <a:off x="1377600" y="1160488"/>
            <a:ext cx="9436800" cy="462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rtl="0">
              <a:spcBef>
                <a:spcPts val="0"/>
              </a:spcBef>
              <a:spcAft>
                <a:spcPts val="0"/>
              </a:spcAft>
            </a:pPr>
            <a:r>
              <a:rPr lang="en-US" sz="2000">
                <a:ln w="0"/>
                <a:solidFill>
                  <a:schemeClr val="tx1"/>
                </a:solidFill>
                <a:effectLst>
                  <a:outerShdw blurRad="38100" dist="19050" dir="2700000" algn="tl" rotWithShape="0">
                    <a:schemeClr val="dk1">
                      <a:alpha val="40000"/>
                    </a:schemeClr>
                  </a:outerShdw>
                </a:effectLst>
              </a:rPr>
              <a:t> </a:t>
            </a:r>
            <a:endParaRPr sz="2000">
              <a:ln w="0"/>
              <a:solidFill>
                <a:schemeClr val="tx1"/>
              </a:solidFill>
              <a:effectLst>
                <a:outerShdw blurRad="38100" dist="19050" dir="2700000" algn="tl" rotWithShape="0">
                  <a:schemeClr val="dk1">
                    <a:alpha val="40000"/>
                  </a:schemeClr>
                </a:outerShdw>
              </a:effectLst>
            </a:endParaRPr>
          </a:p>
        </p:txBody>
      </p:sp>
      <p:sp>
        <p:nvSpPr>
          <p:cNvPr id="4" name="Google Shape;175;p16">
            <a:extLst>
              <a:ext uri="{FF2B5EF4-FFF2-40B4-BE49-F238E27FC236}">
                <a16:creationId xmlns:a16="http://schemas.microsoft.com/office/drawing/2014/main" id="{CF63C938-8C1A-92FC-9EDD-46D32B5C834B}"/>
              </a:ext>
            </a:extLst>
          </p:cNvPr>
          <p:cNvSpPr txBox="1">
            <a:spLocks/>
          </p:cNvSpPr>
          <p:nvPr/>
        </p:nvSpPr>
        <p:spPr>
          <a:xfrm>
            <a:off x="1302714" y="1176491"/>
            <a:ext cx="5277562" cy="391788"/>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F3F3F"/>
              </a:buClr>
              <a:buSzPts val="1800"/>
              <a:buFont typeface="Arial"/>
              <a:buNone/>
              <a:defRPr sz="3200" b="0"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285750" indent="-285750">
              <a:buFont typeface="Wingdings" pitchFamily="2" charset="2"/>
              <a:buChar char="Ø"/>
            </a:pPr>
            <a:r>
              <a:rPr lang="en-SG" sz="2000">
                <a:solidFill>
                  <a:schemeClr val="tx2">
                    <a:lumMod val="50000"/>
                  </a:schemeClr>
                </a:solidFill>
                <a:effectLst>
                  <a:outerShdw blurRad="38100" dist="38100" dir="2700000" algn="tl">
                    <a:srgbClr val="000000">
                      <a:alpha val="43137"/>
                    </a:srgbClr>
                  </a:outerShdw>
                </a:effectLst>
              </a:rPr>
              <a:t>Time Information Fusion in CNNs</a:t>
            </a:r>
            <a:endParaRPr lang="en-US" sz="2000">
              <a:solidFill>
                <a:schemeClr val="tx2">
                  <a:lumMod val="50000"/>
                </a:schemeClr>
              </a:solidFill>
              <a:effectLst>
                <a:outerShdw blurRad="38100" dist="38100" dir="2700000" algn="tl">
                  <a:srgbClr val="000000">
                    <a:alpha val="43137"/>
                  </a:srgbClr>
                </a:outerShdw>
              </a:effectLst>
            </a:endParaRPr>
          </a:p>
        </p:txBody>
      </p:sp>
      <p:pic>
        <p:nvPicPr>
          <p:cNvPr id="7" name="Picture 6">
            <a:extLst>
              <a:ext uri="{FF2B5EF4-FFF2-40B4-BE49-F238E27FC236}">
                <a16:creationId xmlns:a16="http://schemas.microsoft.com/office/drawing/2014/main" id="{FEB97250-A91D-1D94-51F1-25AA6ADA298A}"/>
              </a:ext>
            </a:extLst>
          </p:cNvPr>
          <p:cNvPicPr>
            <a:picLocks noChangeAspect="1"/>
          </p:cNvPicPr>
          <p:nvPr/>
        </p:nvPicPr>
        <p:blipFill>
          <a:blip r:embed="rId4"/>
          <a:stretch>
            <a:fillRect/>
          </a:stretch>
        </p:blipFill>
        <p:spPr>
          <a:xfrm>
            <a:off x="6921062" y="1244231"/>
            <a:ext cx="3472237" cy="1307195"/>
          </a:xfrm>
          <a:prstGeom prst="rect">
            <a:avLst/>
          </a:prstGeom>
        </p:spPr>
      </p:pic>
      <p:sp>
        <p:nvSpPr>
          <p:cNvPr id="8" name="Arrow: Right 7">
            <a:extLst>
              <a:ext uri="{FF2B5EF4-FFF2-40B4-BE49-F238E27FC236}">
                <a16:creationId xmlns:a16="http://schemas.microsoft.com/office/drawing/2014/main" id="{439A451F-EECC-0782-8B2F-341E76BAFF00}"/>
              </a:ext>
            </a:extLst>
          </p:cNvPr>
          <p:cNvSpPr/>
          <p:nvPr/>
        </p:nvSpPr>
        <p:spPr>
          <a:xfrm>
            <a:off x="5781917" y="1315164"/>
            <a:ext cx="1028099" cy="160170"/>
          </a:xfrm>
          <a:prstGeom prst="rightArrow">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SG">
              <a:solidFill>
                <a:schemeClr val="tx2">
                  <a:lumMod val="50000"/>
                </a:schemeClr>
              </a:solidFill>
            </a:endParaRPr>
          </a:p>
        </p:txBody>
      </p:sp>
      <p:sp>
        <p:nvSpPr>
          <p:cNvPr id="9" name="Google Shape;175;p16">
            <a:extLst>
              <a:ext uri="{FF2B5EF4-FFF2-40B4-BE49-F238E27FC236}">
                <a16:creationId xmlns:a16="http://schemas.microsoft.com/office/drawing/2014/main" id="{5EDD4372-CD6C-5B94-5DB7-423A3EEF3DC4}"/>
              </a:ext>
            </a:extLst>
          </p:cNvPr>
          <p:cNvSpPr txBox="1">
            <a:spLocks/>
          </p:cNvSpPr>
          <p:nvPr/>
        </p:nvSpPr>
        <p:spPr>
          <a:xfrm>
            <a:off x="1611397" y="1522312"/>
            <a:ext cx="5210504" cy="837178"/>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F3F3F"/>
              </a:buClr>
              <a:buSzPts val="1800"/>
              <a:buFont typeface="Arial"/>
              <a:buNone/>
              <a:defRPr sz="3200" b="0"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v"/>
            </a:pPr>
            <a:r>
              <a:rPr lang="en-SG" sz="1400">
                <a:effectLst/>
                <a:latin typeface="Calibri" panose="020F0502020204030204" pitchFamily="34" charset="0"/>
                <a:ea typeface="Calibri" panose="020F0502020204030204" pitchFamily="34" charset="0"/>
                <a:cs typeface="Times New Roman" panose="02020603050405020304" pitchFamily="18" charset="0"/>
              </a:rPr>
              <a:t>Concept of time fusion is used ,that is fusing information over temporal dimension through the network.</a:t>
            </a:r>
          </a:p>
          <a:p>
            <a:pPr marL="285750" indent="-285750">
              <a:buFont typeface="Wingdings" pitchFamily="2" charset="2"/>
              <a:buChar char="Ø"/>
            </a:pPr>
            <a:endParaRPr lang="en-US" sz="2000"/>
          </a:p>
        </p:txBody>
      </p:sp>
      <p:sp>
        <p:nvSpPr>
          <p:cNvPr id="11" name="Google Shape;175;p16">
            <a:extLst>
              <a:ext uri="{FF2B5EF4-FFF2-40B4-BE49-F238E27FC236}">
                <a16:creationId xmlns:a16="http://schemas.microsoft.com/office/drawing/2014/main" id="{1D3B254F-E656-28CF-29EB-D495CDE317D3}"/>
              </a:ext>
            </a:extLst>
          </p:cNvPr>
          <p:cNvSpPr txBox="1">
            <a:spLocks/>
          </p:cNvSpPr>
          <p:nvPr/>
        </p:nvSpPr>
        <p:spPr>
          <a:xfrm>
            <a:off x="1566006" y="2542826"/>
            <a:ext cx="5144849" cy="532131"/>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F3F3F"/>
              </a:buClr>
              <a:buSzPts val="1800"/>
              <a:buFont typeface="Arial"/>
              <a:buNone/>
              <a:defRPr sz="3200" b="0"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285750" indent="-285750" algn="just">
              <a:buFont typeface="Wingdings" panose="05000000000000000000" pitchFamily="2" charset="2"/>
              <a:buChar char="v"/>
            </a:pPr>
            <a:r>
              <a:rPr lang="en-SG" sz="1400">
                <a:effectLst/>
                <a:latin typeface="Calibri" panose="020F0502020204030204" pitchFamily="34" charset="0"/>
                <a:ea typeface="Calibri" panose="020F0502020204030204" pitchFamily="34" charset="0"/>
                <a:cs typeface="Times New Roman" panose="02020603050405020304" pitchFamily="18" charset="0"/>
              </a:rPr>
              <a:t>The fusion can be done early in the network by modifying the first layer convolutional filters to extend in time, or it can be done late by placing two separate single-frame networks with some distance in time apart &amp; fusing their outputs later in the processing.</a:t>
            </a:r>
            <a:endParaRPr lang="en-US" sz="1600"/>
          </a:p>
        </p:txBody>
      </p:sp>
      <p:sp>
        <p:nvSpPr>
          <p:cNvPr id="12" name="Google Shape;154;p15">
            <a:extLst>
              <a:ext uri="{FF2B5EF4-FFF2-40B4-BE49-F238E27FC236}">
                <a16:creationId xmlns:a16="http://schemas.microsoft.com/office/drawing/2014/main" id="{22CBB9A6-9FF0-049A-5754-3B63619F84BC}"/>
              </a:ext>
            </a:extLst>
          </p:cNvPr>
          <p:cNvSpPr txBox="1"/>
          <p:nvPr/>
        </p:nvSpPr>
        <p:spPr>
          <a:xfrm>
            <a:off x="7036229" y="2711528"/>
            <a:ext cx="3489540" cy="253500"/>
          </a:xfrm>
          <a:prstGeom prst="rect">
            <a:avLst/>
          </a:prstGeom>
          <a:noFill/>
          <a:ln>
            <a:noFill/>
          </a:ln>
        </p:spPr>
        <p:txBody>
          <a:bodyPr spcFirstLastPara="1" wrap="square" lIns="0" tIns="45700" rIns="0" bIns="45700" anchor="ctr" anchorCtr="0">
            <a:noAutofit/>
          </a:bodyPr>
          <a:lstStyle/>
          <a:p>
            <a:pPr algn="ctr">
              <a:lnSpc>
                <a:spcPct val="110000"/>
              </a:lnSpc>
              <a:buClr>
                <a:schemeClr val="accent1"/>
              </a:buClr>
              <a:buSzPts val="1600"/>
            </a:pPr>
            <a:r>
              <a:rPr lang="en-SG" sz="1100">
                <a:latin typeface="Calibri" panose="020F0502020204030204" pitchFamily="34" charset="0"/>
                <a:ea typeface="Calibri" panose="020F0502020204030204" pitchFamily="34" charset="0"/>
                <a:cs typeface="Times New Roman" panose="02020603050405020304" pitchFamily="18" charset="0"/>
              </a:rPr>
              <a:t>Red,</a:t>
            </a:r>
            <a:r>
              <a:rPr lang="en-SG" sz="1100">
                <a:effectLst/>
                <a:latin typeface="Calibri" panose="020F0502020204030204" pitchFamily="34" charset="0"/>
                <a:ea typeface="Calibri" panose="020F0502020204030204" pitchFamily="34" charset="0"/>
                <a:cs typeface="Times New Roman" panose="02020603050405020304" pitchFamily="18" charset="0"/>
              </a:rPr>
              <a:t> green and blue boxes indicate convolutional, normalization &amp; pooling layers respectively. </a:t>
            </a:r>
          </a:p>
          <a:p>
            <a:pPr marL="0" marR="0" lvl="0" indent="0" algn="ctr" rtl="0">
              <a:lnSpc>
                <a:spcPct val="110000"/>
              </a:lnSpc>
              <a:spcBef>
                <a:spcPts val="0"/>
              </a:spcBef>
              <a:spcAft>
                <a:spcPts val="0"/>
              </a:spcAft>
              <a:buClr>
                <a:schemeClr val="accent1"/>
              </a:buClr>
              <a:buSzPts val="1600"/>
              <a:buFont typeface="Calibri"/>
              <a:buNone/>
            </a:pPr>
            <a:endParaRPr sz="1200"/>
          </a:p>
        </p:txBody>
      </p:sp>
      <p:sp>
        <p:nvSpPr>
          <p:cNvPr id="13" name="Google Shape;175;p16">
            <a:extLst>
              <a:ext uri="{FF2B5EF4-FFF2-40B4-BE49-F238E27FC236}">
                <a16:creationId xmlns:a16="http://schemas.microsoft.com/office/drawing/2014/main" id="{D1BAA54A-A726-9A48-ECCA-908183799A25}"/>
              </a:ext>
            </a:extLst>
          </p:cNvPr>
          <p:cNvSpPr txBox="1">
            <a:spLocks/>
          </p:cNvSpPr>
          <p:nvPr/>
        </p:nvSpPr>
        <p:spPr>
          <a:xfrm>
            <a:off x="1277375" y="2914172"/>
            <a:ext cx="5277562" cy="391788"/>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F3F3F"/>
              </a:buClr>
              <a:buSzPts val="1800"/>
              <a:buFont typeface="Arial"/>
              <a:buNone/>
              <a:defRPr sz="3200" b="0"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285750" indent="-285750">
              <a:buFont typeface="Wingdings" pitchFamily="2" charset="2"/>
              <a:buChar char="Ø"/>
            </a:pPr>
            <a:r>
              <a:rPr lang="en-SG" sz="2000">
                <a:solidFill>
                  <a:schemeClr val="tx2">
                    <a:lumMod val="50000"/>
                  </a:schemeClr>
                </a:solidFill>
                <a:effectLst>
                  <a:outerShdw blurRad="38100" dist="38100" dir="2700000" algn="tl">
                    <a:srgbClr val="000000">
                      <a:alpha val="43137"/>
                    </a:srgbClr>
                  </a:outerShdw>
                </a:effectLst>
              </a:rPr>
              <a:t>Multiresolution CNN Architecture</a:t>
            </a:r>
            <a:endParaRPr lang="en-US" sz="2000">
              <a:solidFill>
                <a:schemeClr val="tx2">
                  <a:lumMod val="50000"/>
                </a:schemeClr>
              </a:solidFill>
              <a:effectLst>
                <a:outerShdw blurRad="38100" dist="38100" dir="2700000" algn="tl">
                  <a:srgbClr val="000000">
                    <a:alpha val="43137"/>
                  </a:srgbClr>
                </a:outerShdw>
              </a:effectLst>
            </a:endParaRPr>
          </a:p>
        </p:txBody>
      </p:sp>
      <p:pic>
        <p:nvPicPr>
          <p:cNvPr id="15" name="Picture 14">
            <a:extLst>
              <a:ext uri="{FF2B5EF4-FFF2-40B4-BE49-F238E27FC236}">
                <a16:creationId xmlns:a16="http://schemas.microsoft.com/office/drawing/2014/main" id="{8CB14DC2-1F7B-D03E-4FE8-DAE414199961}"/>
              </a:ext>
            </a:extLst>
          </p:cNvPr>
          <p:cNvPicPr>
            <a:picLocks noChangeAspect="1"/>
          </p:cNvPicPr>
          <p:nvPr/>
        </p:nvPicPr>
        <p:blipFill>
          <a:blip r:embed="rId5"/>
          <a:stretch>
            <a:fillRect/>
          </a:stretch>
        </p:blipFill>
        <p:spPr>
          <a:xfrm>
            <a:off x="6921062" y="3016180"/>
            <a:ext cx="3695358" cy="2745486"/>
          </a:xfrm>
          <a:prstGeom prst="rect">
            <a:avLst/>
          </a:prstGeom>
        </p:spPr>
      </p:pic>
      <p:sp>
        <p:nvSpPr>
          <p:cNvPr id="16" name="Google Shape;175;p16">
            <a:extLst>
              <a:ext uri="{FF2B5EF4-FFF2-40B4-BE49-F238E27FC236}">
                <a16:creationId xmlns:a16="http://schemas.microsoft.com/office/drawing/2014/main" id="{C802D101-F4E3-00FD-1390-FCC5EEABD149}"/>
              </a:ext>
            </a:extLst>
          </p:cNvPr>
          <p:cNvSpPr txBox="1">
            <a:spLocks/>
          </p:cNvSpPr>
          <p:nvPr/>
        </p:nvSpPr>
        <p:spPr>
          <a:xfrm>
            <a:off x="1302714" y="5389900"/>
            <a:ext cx="5277562" cy="391788"/>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F3F3F"/>
              </a:buClr>
              <a:buSzPts val="1800"/>
              <a:buFont typeface="Arial"/>
              <a:buNone/>
              <a:defRPr sz="3200" b="0"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SG" sz="1600" i="1">
                <a:solidFill>
                  <a:schemeClr val="tx2">
                    <a:lumMod val="50000"/>
                  </a:schemeClr>
                </a:solidFill>
                <a:effectLst>
                  <a:outerShdw blurRad="38100" dist="38100" dir="2700000" algn="tl">
                    <a:srgbClr val="000000">
                      <a:alpha val="43137"/>
                    </a:srgbClr>
                  </a:outerShdw>
                </a:effectLst>
              </a:rPr>
              <a:t>Source :</a:t>
            </a:r>
            <a:r>
              <a:rPr lang="en-SG" sz="1200">
                <a:hlinkClick r:id="rId6"/>
              </a:rPr>
              <a:t>karpathy14.pdf (stanford.edu)</a:t>
            </a:r>
            <a:endParaRPr lang="en-US" sz="2000">
              <a:solidFill>
                <a:schemeClr val="tx2">
                  <a:lumMod val="50000"/>
                </a:schemeClr>
              </a:solidFill>
              <a:effectLst>
                <a:outerShdw blurRad="38100" dist="38100" dir="2700000" algn="tl">
                  <a:srgbClr val="000000">
                    <a:alpha val="43137"/>
                  </a:srgbClr>
                </a:outerShdw>
              </a:effectLst>
            </a:endParaRPr>
          </a:p>
        </p:txBody>
      </p:sp>
      <p:sp>
        <p:nvSpPr>
          <p:cNvPr id="20" name="Google Shape;175;p16">
            <a:extLst>
              <a:ext uri="{FF2B5EF4-FFF2-40B4-BE49-F238E27FC236}">
                <a16:creationId xmlns:a16="http://schemas.microsoft.com/office/drawing/2014/main" id="{1A6F38AE-926B-671A-B531-91DB31FC9D08}"/>
              </a:ext>
            </a:extLst>
          </p:cNvPr>
          <p:cNvSpPr txBox="1">
            <a:spLocks/>
          </p:cNvSpPr>
          <p:nvPr/>
        </p:nvSpPr>
        <p:spPr>
          <a:xfrm>
            <a:off x="1470134" y="3330991"/>
            <a:ext cx="5117970" cy="3113164"/>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F3F3F"/>
              </a:buClr>
              <a:buSzPts val="1800"/>
              <a:buFont typeface="Arial"/>
              <a:buNone/>
              <a:defRPr sz="3200" b="0"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285750" indent="-285750" algn="just">
              <a:buFont typeface="Wingdings" panose="05000000000000000000" pitchFamily="2" charset="2"/>
              <a:buChar char="v"/>
            </a:pPr>
            <a:r>
              <a:rPr lang="en-US" sz="1400">
                <a:latin typeface="Calibri" panose="020F0502020204030204" pitchFamily="34" charset="0"/>
                <a:cs typeface="Times New Roman" panose="02020603050405020304" pitchFamily="18" charset="0"/>
              </a:rPr>
              <a:t>Fovea &amp; Context stream: The architecture aims to strike a compromise by having two separate streams of processing over two spatial resolutions (Figure 2).</a:t>
            </a:r>
          </a:p>
          <a:p>
            <a:pPr marL="285750" indent="-285750" algn="just">
              <a:buFont typeface="Wingdings" panose="05000000000000000000" pitchFamily="2" charset="2"/>
              <a:buChar char="v"/>
            </a:pPr>
            <a:r>
              <a:rPr lang="en-US" sz="1400">
                <a:latin typeface="Calibri" panose="020F0502020204030204" pitchFamily="34" charset="0"/>
                <a:cs typeface="Times New Roman" panose="02020603050405020304" pitchFamily="18" charset="0"/>
              </a:rPr>
              <a:t>E.g. : </a:t>
            </a:r>
            <a:r>
              <a:rPr lang="en-SG" sz="1400">
                <a:latin typeface="Calibri" panose="020F0502020204030204" pitchFamily="34" charset="0"/>
                <a:cs typeface="Times New Roman" panose="02020603050405020304" pitchFamily="18" charset="0"/>
              </a:rPr>
              <a:t>A 178 × 178 frame video clip forms an input to the network. The context stream receives the down sampled frames at half the original spatial resolution (89 × 89 pixels), while the fovea stream receives the centre 89 × 89 region at the original resolution.</a:t>
            </a:r>
            <a:endParaRPr lang="en-US" sz="1400">
              <a:latin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SG" sz="1400">
                <a:latin typeface="Calibri" panose="020F0502020204030204" pitchFamily="34" charset="0"/>
                <a:cs typeface="Times New Roman" panose="02020603050405020304" pitchFamily="18" charset="0"/>
              </a:rPr>
              <a:t>In this way, the  total input dimensionality is halved.</a:t>
            </a:r>
          </a:p>
          <a:p>
            <a:pPr algn="just"/>
            <a:endParaRPr lang="en-SG" sz="1400">
              <a:latin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SG" sz="1200">
                <a:latin typeface="Calibri" panose="020F0502020204030204" pitchFamily="34" charset="0"/>
                <a:cs typeface="Times New Roman" panose="02020603050405020304" pitchFamily="18" charset="0"/>
              </a:rPr>
              <a:t>This design takes advantage of the camera bias present in many online videos, since the object of interest often occupies the centre region</a:t>
            </a:r>
            <a:r>
              <a:rPr lang="en-SG" sz="1400">
                <a:latin typeface="Calibri" panose="020F0502020204030204" pitchFamily="34" charset="0"/>
                <a:cs typeface="Times New Roman" panose="02020603050405020304" pitchFamily="18" charset="0"/>
              </a:rPr>
              <a:t>.</a:t>
            </a:r>
          </a:p>
          <a:p>
            <a:pPr algn="just"/>
            <a:endParaRPr lang="en-SG" sz="1400">
              <a:latin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endParaRPr lang="en-US" sz="1400">
              <a:latin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endParaRPr lang="en-US" sz="1400">
              <a:latin typeface="Calibri" panose="020F0502020204030204" pitchFamily="34" charset="0"/>
              <a:cs typeface="Times New Roman" panose="02020603050405020304" pitchFamily="18" charset="0"/>
            </a:endParaRPr>
          </a:p>
          <a:p>
            <a:pPr marL="342900" indent="-342900">
              <a:buFont typeface="Wingdings" panose="05000000000000000000" pitchFamily="2" charset="2"/>
              <a:buChar char="v"/>
            </a:pPr>
            <a:endParaRPr lang="en-US" sz="2000"/>
          </a:p>
        </p:txBody>
      </p:sp>
      <p:sp>
        <p:nvSpPr>
          <p:cNvPr id="21" name="Arrow: Right 20">
            <a:extLst>
              <a:ext uri="{FF2B5EF4-FFF2-40B4-BE49-F238E27FC236}">
                <a16:creationId xmlns:a16="http://schemas.microsoft.com/office/drawing/2014/main" id="{5FAC9C2B-3A66-2613-3666-9C4525365170}"/>
              </a:ext>
            </a:extLst>
          </p:cNvPr>
          <p:cNvSpPr/>
          <p:nvPr/>
        </p:nvSpPr>
        <p:spPr>
          <a:xfrm>
            <a:off x="5750157" y="3119208"/>
            <a:ext cx="1028099" cy="160170"/>
          </a:xfrm>
          <a:prstGeom prst="rightArrow">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SG">
              <a:solidFill>
                <a:schemeClr val="tx2">
                  <a:lumMod val="50000"/>
                </a:schemeClr>
              </a:solidFill>
            </a:endParaRPr>
          </a:p>
        </p:txBody>
      </p:sp>
    </p:spTree>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1678</Words>
  <Application>Microsoft Office PowerPoint</Application>
  <PresentationFormat>Widescreen</PresentationFormat>
  <Paragraphs>194</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Meiryo</vt:lpstr>
      <vt:lpstr>Calibri</vt:lpstr>
      <vt:lpstr>Libre Franklin</vt:lpstr>
      <vt:lpstr>1_RetrospectVTI</vt:lpstr>
      <vt:lpstr>NUS ISY5002,     PRS -Group 11 YT Video Insight Prediction  Final Presentation</vt:lpstr>
      <vt:lpstr>Executive summary</vt:lpstr>
      <vt:lpstr> Product Technical Architecture </vt:lpstr>
      <vt:lpstr>Training Data</vt:lpstr>
      <vt:lpstr>PowerPoint Presentation</vt:lpstr>
      <vt:lpstr>Deep learning Model Result</vt:lpstr>
      <vt:lpstr>Subjective analysis of the prediction (“high like count video” by the prediction model)</vt:lpstr>
      <vt:lpstr>Future Enhancements</vt:lpstr>
      <vt:lpstr>Future Enhancements</vt:lpstr>
      <vt:lpstr>Sample Test</vt:lpstr>
      <vt:lpstr>NUS ISY5002,     PRS -Group 11 YT Video Insight Prediction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NUS ISY5002 Team Eagle  Final Presentation</dc:title>
  <dc:creator>Prashant Nair</dc:creator>
  <cp:lastModifiedBy>Prashant Nair</cp:lastModifiedBy>
  <cp:revision>1</cp:revision>
  <dcterms:modified xsi:type="dcterms:W3CDTF">2022-11-05T08:46:23Z</dcterms:modified>
</cp:coreProperties>
</file>